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88" r:id="rId3"/>
    <p:sldId id="258" r:id="rId4"/>
    <p:sldId id="260" r:id="rId5"/>
    <p:sldId id="261" r:id="rId6"/>
    <p:sldId id="262" r:id="rId7"/>
    <p:sldId id="264" r:id="rId8"/>
    <p:sldId id="265" r:id="rId9"/>
    <p:sldId id="266" r:id="rId10"/>
    <p:sldId id="267" r:id="rId11"/>
    <p:sldId id="270" r:id="rId12"/>
    <p:sldId id="272" r:id="rId13"/>
    <p:sldId id="273" r:id="rId14"/>
    <p:sldId id="274" r:id="rId15"/>
    <p:sldId id="275" r:id="rId16"/>
    <p:sldId id="293" r:id="rId17"/>
    <p:sldId id="294" r:id="rId18"/>
    <p:sldId id="277" r:id="rId19"/>
    <p:sldId id="282" r:id="rId20"/>
    <p:sldId id="278" r:id="rId21"/>
    <p:sldId id="276" r:id="rId22"/>
    <p:sldId id="279" r:id="rId23"/>
    <p:sldId id="292" r:id="rId24"/>
    <p:sldId id="280" r:id="rId25"/>
    <p:sldId id="281" r:id="rId26"/>
    <p:sldId id="283" r:id="rId27"/>
    <p:sldId id="284" r:id="rId28"/>
    <p:sldId id="285" r:id="rId29"/>
    <p:sldId id="286" r:id="rId30"/>
    <p:sldId id="287" r:id="rId31"/>
    <p:sldId id="289" r:id="rId32"/>
    <p:sldId id="290" r:id="rId33"/>
    <p:sldId id="291" r:id="rId34"/>
    <p:sldId id="295" r:id="rId35"/>
    <p:sldId id="296" r:id="rId3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73" d="100"/>
          <a:sy n="73" d="100"/>
        </p:scale>
        <p:origin x="-42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D97C1-E5C6-EA49-9C57-5B9010628EE2}" type="datetimeFigureOut">
              <a:rPr lang="fr-FR" smtClean="0"/>
              <a:pPr/>
              <a:t>18/02/2019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E17EB-61BA-A144-9B8A-CA17F0667477}"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4E17EB-61BA-A144-9B8A-CA17F0667477}"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5E50913-3062-FA49-A24F-53C59C616FBC}" type="datetimeFigureOut">
              <a:rPr lang="fr-FR" smtClean="0"/>
              <a:pPr/>
              <a:t>18/02/2019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1DD6BB-BF3C-614A-A56B-3737C78D2899}"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e la date 3"/>
          <p:cNvSpPr>
            <a:spLocks noGrp="1"/>
          </p:cNvSpPr>
          <p:nvPr>
            <p:ph type="dt" sz="half" idx="10"/>
          </p:nvPr>
        </p:nvSpPr>
        <p:spPr/>
        <p:txBody>
          <a:bodyPr/>
          <a:lstStyle/>
          <a:p>
            <a:fld id="{35E50913-3062-FA49-A24F-53C59C616FBC}" type="datetimeFigureOut">
              <a:rPr lang="fr-FR" smtClean="0"/>
              <a:pPr/>
              <a:t>18/02/2019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1DD6BB-BF3C-614A-A56B-3737C78D2899}"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e la date 3"/>
          <p:cNvSpPr>
            <a:spLocks noGrp="1"/>
          </p:cNvSpPr>
          <p:nvPr>
            <p:ph type="dt" sz="half" idx="10"/>
          </p:nvPr>
        </p:nvSpPr>
        <p:spPr/>
        <p:txBody>
          <a:bodyPr/>
          <a:lstStyle/>
          <a:p>
            <a:fld id="{35E50913-3062-FA49-A24F-53C59C616FBC}" type="datetimeFigureOut">
              <a:rPr lang="fr-FR" smtClean="0"/>
              <a:pPr/>
              <a:t>18/02/2019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1DD6BB-BF3C-614A-A56B-3737C78D2899}"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u contenu 2"/>
          <p:cNvSpPr>
            <a:spLocks noGrp="1"/>
          </p:cNvSpPr>
          <p:nvPr>
            <p:ph idx="1"/>
          </p:nvPr>
        </p:nvSpPr>
        <p:spPr/>
        <p:txBody>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e la date 3"/>
          <p:cNvSpPr>
            <a:spLocks noGrp="1"/>
          </p:cNvSpPr>
          <p:nvPr>
            <p:ph type="dt" sz="half" idx="10"/>
          </p:nvPr>
        </p:nvSpPr>
        <p:spPr/>
        <p:txBody>
          <a:bodyPr/>
          <a:lstStyle/>
          <a:p>
            <a:fld id="{35E50913-3062-FA49-A24F-53C59C616FBC}" type="datetimeFigureOut">
              <a:rPr lang="fr-FR" smtClean="0"/>
              <a:pPr/>
              <a:t>18/02/2019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1DD6BB-BF3C-614A-A56B-3737C78D2899}"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Cliquez pour modifier les styles du texte du masque</a:t>
            </a:r>
          </a:p>
        </p:txBody>
      </p:sp>
      <p:sp>
        <p:nvSpPr>
          <p:cNvPr id="4" name="Espace réservé de la date 3"/>
          <p:cNvSpPr>
            <a:spLocks noGrp="1"/>
          </p:cNvSpPr>
          <p:nvPr>
            <p:ph type="dt" sz="half" idx="10"/>
          </p:nvPr>
        </p:nvSpPr>
        <p:spPr/>
        <p:txBody>
          <a:bodyPr/>
          <a:lstStyle/>
          <a:p>
            <a:fld id="{35E50913-3062-FA49-A24F-53C59C616FBC}" type="datetimeFigureOut">
              <a:rPr lang="fr-FR" smtClean="0"/>
              <a:pPr/>
              <a:t>18/02/2019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1DD6BB-BF3C-614A-A56B-3737C78D2899}"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5" name="Espace réservé de la date 4"/>
          <p:cNvSpPr>
            <a:spLocks noGrp="1"/>
          </p:cNvSpPr>
          <p:nvPr>
            <p:ph type="dt" sz="half" idx="10"/>
          </p:nvPr>
        </p:nvSpPr>
        <p:spPr/>
        <p:txBody>
          <a:bodyPr/>
          <a:lstStyle/>
          <a:p>
            <a:fld id="{35E50913-3062-FA49-A24F-53C59C616FBC}" type="datetimeFigureOut">
              <a:rPr lang="fr-FR" smtClean="0"/>
              <a:pPr/>
              <a:t>18/02/2019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1DD6BB-BF3C-614A-A56B-3737C78D2899}"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7" name="Espace réservé de la date 6"/>
          <p:cNvSpPr>
            <a:spLocks noGrp="1"/>
          </p:cNvSpPr>
          <p:nvPr>
            <p:ph type="dt" sz="half" idx="10"/>
          </p:nvPr>
        </p:nvSpPr>
        <p:spPr/>
        <p:txBody>
          <a:bodyPr/>
          <a:lstStyle/>
          <a:p>
            <a:fld id="{35E50913-3062-FA49-A24F-53C59C616FBC}" type="datetimeFigureOut">
              <a:rPr lang="fr-FR" smtClean="0"/>
              <a:pPr/>
              <a:t>18/02/2019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41DD6BB-BF3C-614A-A56B-3737C78D2899}"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fr-FR"/>
          </a:p>
        </p:txBody>
      </p:sp>
      <p:sp>
        <p:nvSpPr>
          <p:cNvPr id="3" name="Espace réservé de la date 2"/>
          <p:cNvSpPr>
            <a:spLocks noGrp="1"/>
          </p:cNvSpPr>
          <p:nvPr>
            <p:ph type="dt" sz="half" idx="10"/>
          </p:nvPr>
        </p:nvSpPr>
        <p:spPr/>
        <p:txBody>
          <a:bodyPr/>
          <a:lstStyle/>
          <a:p>
            <a:fld id="{35E50913-3062-FA49-A24F-53C59C616FBC}" type="datetimeFigureOut">
              <a:rPr lang="fr-FR" smtClean="0"/>
              <a:pPr/>
              <a:t>18/02/2019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41DD6BB-BF3C-614A-A56B-3737C78D2899}"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E50913-3062-FA49-A24F-53C59C616FBC}" type="datetimeFigureOut">
              <a:rPr lang="fr-FR" smtClean="0"/>
              <a:pPr/>
              <a:t>18/02/2019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41DD6BB-BF3C-614A-A56B-3737C78D289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Cliquez pour modifier les styles du texte du masque</a:t>
            </a:r>
          </a:p>
        </p:txBody>
      </p:sp>
      <p:sp>
        <p:nvSpPr>
          <p:cNvPr id="5" name="Espace réservé de la date 4"/>
          <p:cNvSpPr>
            <a:spLocks noGrp="1"/>
          </p:cNvSpPr>
          <p:nvPr>
            <p:ph type="dt" sz="half" idx="10"/>
          </p:nvPr>
        </p:nvSpPr>
        <p:spPr/>
        <p:txBody>
          <a:bodyPr/>
          <a:lstStyle/>
          <a:p>
            <a:fld id="{35E50913-3062-FA49-A24F-53C59C616FBC}" type="datetimeFigureOut">
              <a:rPr lang="fr-FR" smtClean="0"/>
              <a:pPr/>
              <a:t>18/02/2019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1DD6BB-BF3C-614A-A56B-3737C78D2899}"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Cliquez pour modifier les styles du texte du masque</a:t>
            </a:r>
          </a:p>
        </p:txBody>
      </p:sp>
      <p:sp>
        <p:nvSpPr>
          <p:cNvPr id="5" name="Espace réservé de la date 4"/>
          <p:cNvSpPr>
            <a:spLocks noGrp="1"/>
          </p:cNvSpPr>
          <p:nvPr>
            <p:ph type="dt" sz="half" idx="10"/>
          </p:nvPr>
        </p:nvSpPr>
        <p:spPr/>
        <p:txBody>
          <a:bodyPr/>
          <a:lstStyle/>
          <a:p>
            <a:fld id="{35E50913-3062-FA49-A24F-53C59C616FBC}" type="datetimeFigureOut">
              <a:rPr lang="fr-FR" smtClean="0"/>
              <a:pPr/>
              <a:t>18/02/2019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1DD6BB-BF3C-614A-A56B-3737C78D2899}"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50913-3062-FA49-A24F-53C59C616FBC}" type="datetimeFigureOut">
              <a:rPr lang="fr-FR" smtClean="0"/>
              <a:pPr/>
              <a:t>18/02/2019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DD6BB-BF3C-614A-A56B-3737C78D2899}"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endParaRPr lang="fr-FR" dirty="0"/>
          </a:p>
        </p:txBody>
      </p:sp>
      <p:sp>
        <p:nvSpPr>
          <p:cNvPr id="3" name="Sous-titre 2"/>
          <p:cNvSpPr>
            <a:spLocks noGrp="1"/>
          </p:cNvSpPr>
          <p:nvPr>
            <p:ph type="subTitle" idx="1"/>
          </p:nvPr>
        </p:nvSpPr>
        <p:spPr>
          <a:xfrm>
            <a:off x="1371600" y="3886200"/>
            <a:ext cx="6400800" cy="2286000"/>
          </a:xfrm>
        </p:spPr>
        <p:txBody>
          <a:bodyPr/>
          <a:lstStyle/>
          <a:p>
            <a:r>
              <a:rPr lang="fr-FR" dirty="0" smtClean="0"/>
              <a:t>Politique Énergétique </a:t>
            </a:r>
            <a:br>
              <a:rPr lang="fr-FR" dirty="0" smtClean="0"/>
            </a:br>
            <a:r>
              <a:rPr lang="fr-FR" dirty="0" smtClean="0"/>
              <a:t>et </a:t>
            </a:r>
            <a:br>
              <a:rPr lang="fr-FR" dirty="0" smtClean="0"/>
            </a:br>
            <a:r>
              <a:rPr lang="fr-FR" dirty="0" smtClean="0"/>
              <a:t>Changement Climatique</a:t>
            </a:r>
            <a:endParaRPr lang="fr-FR" dirty="0"/>
          </a:p>
        </p:txBody>
      </p:sp>
      <p:pic>
        <p:nvPicPr>
          <p:cNvPr id="4" name="Image 3"/>
          <p:cNvPicPr>
            <a:picLocks noChangeAspect="1"/>
          </p:cNvPicPr>
          <p:nvPr/>
        </p:nvPicPr>
        <p:blipFill>
          <a:blip r:embed="rId2"/>
          <a:stretch>
            <a:fillRect/>
          </a:stretch>
        </p:blipFill>
        <p:spPr>
          <a:xfrm>
            <a:off x="304800" y="609600"/>
            <a:ext cx="8524139" cy="29908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762"/>
          </a:xfrm>
        </p:spPr>
        <p:txBody>
          <a:bodyPr>
            <a:normAutofit fontScale="90000"/>
          </a:bodyPr>
          <a:lstStyle/>
          <a:p>
            <a:r>
              <a:rPr lang="fr-FR" sz="3200" dirty="0" smtClean="0"/>
              <a:t>Le coût des énergies renouvelables</a:t>
            </a:r>
            <a:br>
              <a:rPr lang="fr-FR" sz="3200" dirty="0" smtClean="0"/>
            </a:br>
            <a:r>
              <a:rPr lang="fr-FR" sz="3200" dirty="0" smtClean="0"/>
              <a:t>(</a:t>
            </a:r>
            <a:r>
              <a:rPr lang="fr-FR" sz="2667" i="1" dirty="0" smtClean="0"/>
              <a:t>Source Cour des Comptes)</a:t>
            </a:r>
            <a:endParaRPr lang="fr-FR" sz="2667" i="1" dirty="0"/>
          </a:p>
        </p:txBody>
      </p:sp>
      <p:pic>
        <p:nvPicPr>
          <p:cNvPr id="4" name="Espace réservé du contenu 3" descr="Capture d’écran 2019-01-19 à 22.17.07.png"/>
          <p:cNvPicPr>
            <a:picLocks noGrp="1" noChangeAspect="1"/>
          </p:cNvPicPr>
          <p:nvPr>
            <p:ph idx="1"/>
          </p:nvPr>
        </p:nvPicPr>
        <p:blipFill>
          <a:blip r:embed="rId2"/>
          <a:stretch>
            <a:fillRect/>
          </a:stretch>
        </p:blipFill>
        <p:spPr>
          <a:xfrm>
            <a:off x="1295400" y="1066800"/>
            <a:ext cx="6536763" cy="3426553"/>
          </a:xfrm>
        </p:spPr>
      </p:pic>
      <p:sp>
        <p:nvSpPr>
          <p:cNvPr id="5" name="ZoneTexte 4"/>
          <p:cNvSpPr txBox="1"/>
          <p:nvPr/>
        </p:nvSpPr>
        <p:spPr>
          <a:xfrm>
            <a:off x="914400" y="4493353"/>
            <a:ext cx="7315200" cy="584776"/>
          </a:xfrm>
          <a:prstGeom prst="rect">
            <a:avLst/>
          </a:prstGeom>
          <a:noFill/>
        </p:spPr>
        <p:txBody>
          <a:bodyPr wrap="square" rtlCol="0">
            <a:spAutoFit/>
          </a:bodyPr>
          <a:lstStyle/>
          <a:p>
            <a:r>
              <a:rPr lang="fr-FR" sz="1600" dirty="0" smtClean="0"/>
              <a:t>L’EDF  a fourni en 2017 75% de l’ énergie consommée au coût de </a:t>
            </a:r>
            <a:r>
              <a:rPr lang="fr-FR" sz="1600" b="1" dirty="0" smtClean="0"/>
              <a:t>35-40 Euros/</a:t>
            </a:r>
            <a:r>
              <a:rPr lang="fr-FR" sz="1600" b="1" dirty="0" err="1" smtClean="0"/>
              <a:t>Mwh</a:t>
            </a:r>
            <a:r>
              <a:rPr lang="fr-FR" sz="1600" dirty="0" smtClean="0"/>
              <a:t>, et la vend aux concurrents ( Direct Energie, etc..) 42 Euros/</a:t>
            </a:r>
            <a:r>
              <a:rPr lang="fr-FR" sz="1600" dirty="0" err="1" smtClean="0"/>
              <a:t>Mwh</a:t>
            </a:r>
            <a:endParaRPr lang="fr-FR" sz="1600" dirty="0"/>
          </a:p>
        </p:txBody>
      </p:sp>
      <p:sp>
        <p:nvSpPr>
          <p:cNvPr id="7" name="ZoneTexte 6"/>
          <p:cNvSpPr txBox="1"/>
          <p:nvPr/>
        </p:nvSpPr>
        <p:spPr>
          <a:xfrm>
            <a:off x="685801" y="5078129"/>
            <a:ext cx="8000999" cy="1323439"/>
          </a:xfrm>
          <a:prstGeom prst="rect">
            <a:avLst/>
          </a:prstGeom>
          <a:noFill/>
        </p:spPr>
        <p:txBody>
          <a:bodyPr wrap="square" rtlCol="0">
            <a:spAutoFit/>
          </a:bodyPr>
          <a:lstStyle/>
          <a:p>
            <a:r>
              <a:rPr lang="fr-FR" sz="2000" dirty="0" smtClean="0">
                <a:solidFill>
                  <a:srgbClr val="C0504D"/>
                </a:solidFill>
              </a:rPr>
              <a:t>Il faut noter que l’ </a:t>
            </a:r>
            <a:r>
              <a:rPr lang="fr-FR" sz="2000" b="1" dirty="0" smtClean="0">
                <a:solidFill>
                  <a:srgbClr val="C0504D"/>
                </a:solidFill>
              </a:rPr>
              <a:t>éolien</a:t>
            </a:r>
            <a:r>
              <a:rPr lang="fr-FR" sz="2000" dirty="0" smtClean="0">
                <a:solidFill>
                  <a:srgbClr val="C0504D"/>
                </a:solidFill>
              </a:rPr>
              <a:t> fonctionne en moyenne 20% du temps et le </a:t>
            </a:r>
            <a:r>
              <a:rPr lang="fr-FR" sz="2000" b="1" dirty="0" smtClean="0">
                <a:solidFill>
                  <a:srgbClr val="C0504D"/>
                </a:solidFill>
              </a:rPr>
              <a:t>photovoltaïque</a:t>
            </a:r>
            <a:r>
              <a:rPr lang="fr-FR" sz="2000" dirty="0" smtClean="0">
                <a:solidFill>
                  <a:srgbClr val="C0504D"/>
                </a:solidFill>
              </a:rPr>
              <a:t> 14% et qu’il faut leur adjoindre des centrales au gaz ou au charbon.</a:t>
            </a:r>
          </a:p>
          <a:p>
            <a:r>
              <a:rPr lang="fr-FR" sz="2000" dirty="0" smtClean="0">
                <a:solidFill>
                  <a:srgbClr val="C0504D"/>
                </a:solidFill>
              </a:rPr>
              <a:t>(</a:t>
            </a:r>
            <a:r>
              <a:rPr lang="fr-FR" sz="2000" b="1" dirty="0" smtClean="0">
                <a:solidFill>
                  <a:srgbClr val="C0504D"/>
                </a:solidFill>
              </a:rPr>
              <a:t>Nucleaire</a:t>
            </a:r>
            <a:r>
              <a:rPr lang="fr-FR" sz="2000" dirty="0" smtClean="0">
                <a:solidFill>
                  <a:srgbClr val="C0504D"/>
                </a:solidFill>
              </a:rPr>
              <a:t>:75% en moyenne). (Source EDF)</a:t>
            </a:r>
            <a:endParaRPr lang="fr-FR" sz="2000" dirty="0">
              <a:solidFill>
                <a:srgbClr val="C0504D"/>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20762"/>
          </a:xfrm>
        </p:spPr>
        <p:txBody>
          <a:bodyPr>
            <a:normAutofit fontScale="90000"/>
          </a:bodyPr>
          <a:lstStyle/>
          <a:p>
            <a:r>
              <a:rPr lang="fr-FR" sz="2800" dirty="0" smtClean="0"/>
              <a:t>Part des énergies renouvelables </a:t>
            </a:r>
            <a:br>
              <a:rPr lang="fr-FR" sz="2800" dirty="0" smtClean="0"/>
            </a:br>
            <a:r>
              <a:rPr lang="fr-FR" sz="2800" dirty="0" smtClean="0"/>
              <a:t>dans la production Française</a:t>
            </a:r>
            <a:br>
              <a:rPr lang="fr-FR" sz="2800" dirty="0" smtClean="0"/>
            </a:br>
            <a:r>
              <a:rPr lang="fr-FR" sz="2222" i="1" dirty="0" smtClean="0"/>
              <a:t>(Source RTE 2018)</a:t>
            </a:r>
            <a:endParaRPr lang="fr-FR" sz="2222" i="1" dirty="0"/>
          </a:p>
        </p:txBody>
      </p:sp>
      <p:pic>
        <p:nvPicPr>
          <p:cNvPr id="4" name="Espace réservé du contenu 3" descr="Capture d’écran 2019-01-20 à 11.04.27.png"/>
          <p:cNvPicPr>
            <a:picLocks noGrp="1" noChangeAspect="1"/>
          </p:cNvPicPr>
          <p:nvPr>
            <p:ph idx="1"/>
          </p:nvPr>
        </p:nvPicPr>
        <p:blipFill>
          <a:blip r:embed="rId3"/>
          <a:stretch>
            <a:fillRect/>
          </a:stretch>
        </p:blipFill>
        <p:spPr>
          <a:xfrm>
            <a:off x="457200" y="2057400"/>
            <a:ext cx="8229600" cy="41148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44562"/>
          </a:xfrm>
        </p:spPr>
        <p:txBody>
          <a:bodyPr>
            <a:normAutofit/>
          </a:bodyPr>
          <a:lstStyle/>
          <a:p>
            <a:r>
              <a:rPr lang="fr-FR" sz="3200" dirty="0" smtClean="0"/>
              <a:t>Développement de l’ éolien et solaire (</a:t>
            </a:r>
            <a:r>
              <a:rPr lang="fr-FR" sz="3200" dirty="0" err="1" smtClean="0"/>
              <a:t>EnR</a:t>
            </a:r>
            <a:r>
              <a:rPr lang="fr-FR" sz="3200" dirty="0" smtClean="0"/>
              <a:t>)</a:t>
            </a:r>
            <a:endParaRPr lang="fr-FR" sz="3200" dirty="0"/>
          </a:p>
        </p:txBody>
      </p:sp>
      <p:sp>
        <p:nvSpPr>
          <p:cNvPr id="3" name="Espace réservé du contenu 2"/>
          <p:cNvSpPr>
            <a:spLocks noGrp="1"/>
          </p:cNvSpPr>
          <p:nvPr>
            <p:ph idx="1"/>
          </p:nvPr>
        </p:nvSpPr>
        <p:spPr>
          <a:xfrm>
            <a:off x="457200" y="1219200"/>
            <a:ext cx="8229600" cy="4906963"/>
          </a:xfrm>
        </p:spPr>
        <p:txBody>
          <a:bodyPr>
            <a:normAutofit/>
          </a:bodyPr>
          <a:lstStyle/>
          <a:p>
            <a:r>
              <a:rPr lang="fr-FR" sz="2000" dirty="0" smtClean="0"/>
              <a:t>La réduction de la part du nucléaire sera compensée selon le PPE par le développement du solaire photovoltaïque et surtout de l’ éolien.</a:t>
            </a:r>
          </a:p>
          <a:p>
            <a:r>
              <a:rPr lang="fr-FR" sz="2000" dirty="0" smtClean="0"/>
              <a:t>La consommation en France devra être de 429 </a:t>
            </a:r>
            <a:r>
              <a:rPr lang="fr-FR" sz="2000" dirty="0" err="1" smtClean="0"/>
              <a:t>Twh</a:t>
            </a:r>
            <a:r>
              <a:rPr lang="fr-FR" sz="2000" dirty="0" smtClean="0"/>
              <a:t> en 2030, dont 50% max , soit 215Twh, fournis par le nucléaire, et 215 </a:t>
            </a:r>
            <a:r>
              <a:rPr lang="fr-FR" sz="2000" dirty="0" err="1" smtClean="0"/>
              <a:t>Twh</a:t>
            </a:r>
            <a:r>
              <a:rPr lang="fr-FR" sz="2000" dirty="0" smtClean="0"/>
              <a:t> fournis par les </a:t>
            </a:r>
            <a:r>
              <a:rPr lang="fr-FR" sz="2000" dirty="0" err="1" smtClean="0"/>
              <a:t>EnR</a:t>
            </a:r>
            <a:endParaRPr lang="fr-FR" sz="2000" dirty="0" smtClean="0"/>
          </a:p>
          <a:p>
            <a:endParaRPr lang="fr-FR" sz="2000" dirty="0" smtClean="0"/>
          </a:p>
        </p:txBody>
      </p:sp>
      <p:pic>
        <p:nvPicPr>
          <p:cNvPr id="4" name="Image 3" descr="Capture d’écran 2019-01-21 à 09.58.01.png"/>
          <p:cNvPicPr>
            <a:picLocks noChangeAspect="1"/>
          </p:cNvPicPr>
          <p:nvPr/>
        </p:nvPicPr>
        <p:blipFill>
          <a:blip r:embed="rId2"/>
          <a:stretch>
            <a:fillRect/>
          </a:stretch>
        </p:blipFill>
        <p:spPr>
          <a:xfrm>
            <a:off x="635000" y="2673636"/>
            <a:ext cx="5384800" cy="38795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Développement de l’ éolien et solaire (</a:t>
            </a:r>
            <a:r>
              <a:rPr lang="fr-FR" sz="2800" dirty="0" err="1" smtClean="0"/>
              <a:t>EnR</a:t>
            </a:r>
            <a:r>
              <a:rPr lang="fr-FR" sz="2800" dirty="0" smtClean="0"/>
              <a:t>)</a:t>
            </a:r>
            <a:br>
              <a:rPr lang="fr-FR" sz="2800" dirty="0" smtClean="0"/>
            </a:br>
            <a:r>
              <a:rPr lang="fr-FR" sz="2800" dirty="0" smtClean="0">
                <a:solidFill>
                  <a:srgbClr val="C0504D"/>
                </a:solidFill>
              </a:rPr>
              <a:t>A quel prix?</a:t>
            </a:r>
            <a:endParaRPr lang="fr-FR" sz="2800" dirty="0">
              <a:solidFill>
                <a:srgbClr val="C0504D"/>
              </a:solidFill>
            </a:endParaRPr>
          </a:p>
        </p:txBody>
      </p:sp>
      <p:sp>
        <p:nvSpPr>
          <p:cNvPr id="3" name="Espace réservé du contenu 2"/>
          <p:cNvSpPr>
            <a:spLocks noGrp="1"/>
          </p:cNvSpPr>
          <p:nvPr>
            <p:ph idx="1"/>
          </p:nvPr>
        </p:nvSpPr>
        <p:spPr/>
        <p:txBody>
          <a:bodyPr>
            <a:normAutofit/>
          </a:bodyPr>
          <a:lstStyle/>
          <a:p>
            <a:r>
              <a:rPr lang="fr-FR" sz="2400" dirty="0" smtClean="0"/>
              <a:t>Les engagements de rachat des </a:t>
            </a:r>
            <a:r>
              <a:rPr lang="fr-FR" sz="2400" dirty="0" err="1" smtClean="0"/>
              <a:t>EnR</a:t>
            </a:r>
            <a:r>
              <a:rPr lang="fr-FR" sz="2400" dirty="0" smtClean="0"/>
              <a:t> sont pris sur 20 ans.</a:t>
            </a:r>
            <a:br>
              <a:rPr lang="fr-FR" sz="2400" dirty="0" smtClean="0"/>
            </a:br>
            <a:r>
              <a:rPr lang="fr-FR" sz="2400" dirty="0" smtClean="0">
                <a:solidFill>
                  <a:srgbClr val="C0504D"/>
                </a:solidFill>
              </a:rPr>
              <a:t>Les projets déjà engagés </a:t>
            </a:r>
            <a:r>
              <a:rPr lang="fr-FR" sz="2400" dirty="0" smtClean="0"/>
              <a:t>représentent (chiffres de la Cour des Comptes et de la Commission de Régulation de l’Energie):</a:t>
            </a:r>
          </a:p>
          <a:p>
            <a:pPr>
              <a:buNone/>
            </a:pPr>
            <a:r>
              <a:rPr lang="fr-FR" sz="2400" dirty="0" smtClean="0"/>
              <a:t>        </a:t>
            </a:r>
            <a:r>
              <a:rPr lang="fr-FR" sz="2400" dirty="0" smtClean="0">
                <a:solidFill>
                  <a:srgbClr val="C0504D"/>
                </a:solidFill>
              </a:rPr>
              <a:t>120 Milliards pour l’Eolien terrestre et le solaire</a:t>
            </a:r>
            <a:br>
              <a:rPr lang="fr-FR" sz="2400" dirty="0" smtClean="0">
                <a:solidFill>
                  <a:srgbClr val="C0504D"/>
                </a:solidFill>
              </a:rPr>
            </a:br>
            <a:r>
              <a:rPr lang="fr-FR" sz="2400" dirty="0" smtClean="0">
                <a:solidFill>
                  <a:srgbClr val="C0504D"/>
                </a:solidFill>
              </a:rPr>
              <a:t>      30 Milliards pour l’Eolien en mer</a:t>
            </a:r>
          </a:p>
          <a:p>
            <a:r>
              <a:rPr lang="fr-FR" sz="2400" dirty="0" smtClean="0"/>
              <a:t>Les prix de rachat sont en réalité révisables chaque année suivant des formules complexes. (IFRAP Janvier 2018)</a:t>
            </a:r>
          </a:p>
          <a:p>
            <a:pPr lvl="2">
              <a:buNone/>
            </a:pPr>
            <a:r>
              <a:rPr lang="fr-FR" sz="1600" dirty="0" smtClean="0"/>
              <a:t>   </a:t>
            </a:r>
            <a:endParaRPr lang="fr-FR" sz="1600" dirty="0"/>
          </a:p>
        </p:txBody>
      </p:sp>
      <p:pic>
        <p:nvPicPr>
          <p:cNvPr id="4" name="Image 3" descr="Capture d’écran 2019-01-21 à 11.08.43.png"/>
          <p:cNvPicPr>
            <a:picLocks noChangeAspect="1"/>
          </p:cNvPicPr>
          <p:nvPr/>
        </p:nvPicPr>
        <p:blipFill>
          <a:blip r:embed="rId2"/>
          <a:stretch>
            <a:fillRect/>
          </a:stretch>
        </p:blipFill>
        <p:spPr>
          <a:xfrm>
            <a:off x="838200" y="4419600"/>
            <a:ext cx="6934200" cy="1600200"/>
          </a:xfrm>
          <a:prstGeom prst="rect">
            <a:avLst/>
          </a:prstGeom>
        </p:spPr>
      </p:pic>
      <p:sp>
        <p:nvSpPr>
          <p:cNvPr id="5" name="ZoneTexte 4"/>
          <p:cNvSpPr txBox="1"/>
          <p:nvPr/>
        </p:nvSpPr>
        <p:spPr>
          <a:xfrm>
            <a:off x="685800" y="6400800"/>
            <a:ext cx="4601929" cy="369332"/>
          </a:xfrm>
          <a:prstGeom prst="rect">
            <a:avLst/>
          </a:prstGeom>
          <a:noFill/>
        </p:spPr>
        <p:txBody>
          <a:bodyPr wrap="none" rtlCol="0">
            <a:spAutoFit/>
          </a:bodyPr>
          <a:lstStyle/>
          <a:p>
            <a:r>
              <a:rPr lang="fr-FR" dirty="0" smtClean="0"/>
              <a:t>Pour mémoire: prix du </a:t>
            </a:r>
            <a:r>
              <a:rPr lang="fr-FR" dirty="0" err="1" smtClean="0"/>
              <a:t>Mwh</a:t>
            </a:r>
            <a:r>
              <a:rPr lang="fr-FR" dirty="0" smtClean="0"/>
              <a:t> nucléaire 42 Euros</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Développement de l’ éolien et solaire (</a:t>
            </a:r>
            <a:r>
              <a:rPr lang="fr-FR" sz="3200" dirty="0" err="1" smtClean="0"/>
              <a:t>EnR</a:t>
            </a:r>
            <a:r>
              <a:rPr lang="fr-FR" sz="3200" dirty="0" smtClean="0"/>
              <a:t>)</a:t>
            </a:r>
            <a:br>
              <a:rPr lang="fr-FR" sz="3200" dirty="0" smtClean="0"/>
            </a:br>
            <a:r>
              <a:rPr lang="fr-FR" sz="3200" dirty="0" smtClean="0">
                <a:solidFill>
                  <a:srgbClr val="C0504D"/>
                </a:solidFill>
              </a:rPr>
              <a:t>A quel prix?</a:t>
            </a:r>
            <a:endParaRPr lang="fr-FR" sz="3200" dirty="0"/>
          </a:p>
        </p:txBody>
      </p:sp>
      <p:sp>
        <p:nvSpPr>
          <p:cNvPr id="3" name="Espace réservé du contenu 2"/>
          <p:cNvSpPr>
            <a:spLocks noGrp="1"/>
          </p:cNvSpPr>
          <p:nvPr>
            <p:ph idx="1"/>
          </p:nvPr>
        </p:nvSpPr>
        <p:spPr/>
        <p:txBody>
          <a:bodyPr>
            <a:normAutofit fontScale="92500" lnSpcReduction="10000"/>
          </a:bodyPr>
          <a:lstStyle/>
          <a:p>
            <a:r>
              <a:rPr lang="fr-FR" sz="2400" dirty="0" smtClean="0"/>
              <a:t>Il faut noter: en Allemagne et au Royaume Uni les tarifs sont fixes et non révisables.</a:t>
            </a:r>
          </a:p>
          <a:p>
            <a:r>
              <a:rPr lang="fr-FR" sz="2400" dirty="0" smtClean="0">
                <a:solidFill>
                  <a:srgbClr val="C0504D"/>
                </a:solidFill>
              </a:rPr>
              <a:t>Les industries éoliennes et solaires sont matures. </a:t>
            </a:r>
            <a:r>
              <a:rPr lang="fr-FR" sz="2400" dirty="0" smtClean="0"/>
              <a:t>Subventionner les investissements n’a pas de  sens, d’autant que ces subventions payées par le contribuable Français profitent à des groupes étrangers, Chinois, Allemands, Danois.</a:t>
            </a:r>
          </a:p>
          <a:p>
            <a:r>
              <a:rPr lang="fr-FR" sz="2400" dirty="0" smtClean="0"/>
              <a:t>Cet argent ne sert pas on plus à renforcer nos industries de production d’ énergie puisque Alsthom a été vendu à General Electric et AREVA ( OURANO) recentré sur le combustible nucléaire.</a:t>
            </a:r>
            <a:r>
              <a:rPr sz="2400" dirty="0" smtClean="0"/>
              <a:t> </a:t>
            </a:r>
            <a:r>
              <a:rPr lang="en-US" sz="2400" dirty="0" smtClean="0"/>
              <a:t>"</a:t>
            </a:r>
            <a:r>
              <a:rPr sz="2400" i="1" dirty="0" smtClean="0"/>
              <a:t>Après </a:t>
            </a:r>
            <a:r>
              <a:rPr sz="2400" i="1" dirty="0"/>
              <a:t>le Crédit Lyonnais, le trou des Halles, les portiques Ecotaxe, les éoliennes entrent avec fracas au hitparade des plus grands désastres technico financiers des 40 dernières années</a:t>
            </a:r>
            <a:r>
              <a:rPr sz="2400" i="1" dirty="0" smtClean="0"/>
              <a:t>.</a:t>
            </a:r>
            <a:r>
              <a:rPr lang="en-US" sz="2400" i="1" dirty="0" smtClean="0"/>
              <a:t>”  </a:t>
            </a:r>
            <a:r>
              <a:rPr lang="en-US" sz="2400" i="1" dirty="0" err="1" smtClean="0"/>
              <a:t>Economie</a:t>
            </a:r>
            <a:r>
              <a:rPr lang="en-US" sz="2400" i="1" dirty="0" smtClean="0"/>
              <a:t> </a:t>
            </a:r>
            <a:r>
              <a:rPr lang="en-US" sz="2400" i="1" dirty="0" err="1" smtClean="0"/>
              <a:t>Matin</a:t>
            </a:r>
            <a:r>
              <a:rPr lang="en-US" sz="2400" i="1" dirty="0" smtClean="0"/>
              <a:t>. </a:t>
            </a:r>
            <a:r>
              <a:rPr lang="en-US" sz="2400" i="1" dirty="0" err="1" smtClean="0"/>
              <a:t>Decembre</a:t>
            </a:r>
            <a:r>
              <a:rPr lang="en-US" sz="2400" i="1" dirty="0" smtClean="0"/>
              <a:t> 2017</a:t>
            </a:r>
            <a:r>
              <a:rPr sz="2400" i="1" dirty="0" smtClean="0"/>
              <a:t> </a:t>
            </a:r>
          </a:p>
          <a:p>
            <a:endParaRPr lang="fr-FR" sz="2400" dirty="0" smtClean="0"/>
          </a:p>
          <a:p>
            <a:endParaRPr lang="fr-F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ormAutofit fontScale="90000"/>
          </a:bodyPr>
          <a:lstStyle/>
          <a:p>
            <a:r>
              <a:rPr lang="fr-FR" sz="2667" dirty="0" smtClean="0"/>
              <a:t>Développement de l’ éolien et solaire (</a:t>
            </a:r>
            <a:r>
              <a:rPr lang="fr-FR" sz="2667" dirty="0" err="1" smtClean="0"/>
              <a:t>EnR</a:t>
            </a:r>
            <a:r>
              <a:rPr lang="fr-FR" sz="2667" dirty="0" smtClean="0"/>
              <a:t>)</a:t>
            </a:r>
            <a:r>
              <a:rPr lang="fr-FR" dirty="0" smtClean="0"/>
              <a:t/>
            </a:r>
            <a:br>
              <a:rPr lang="fr-FR" dirty="0" smtClean="0"/>
            </a:br>
            <a:r>
              <a:rPr lang="fr-FR" dirty="0" smtClean="0">
                <a:solidFill>
                  <a:srgbClr val="C0504D"/>
                </a:solidFill>
              </a:rPr>
              <a:t>A quel prix?</a:t>
            </a:r>
            <a:endParaRPr lang="fr-FR" dirty="0"/>
          </a:p>
        </p:txBody>
      </p:sp>
      <p:sp>
        <p:nvSpPr>
          <p:cNvPr id="3" name="Espace réservé du contenu 2"/>
          <p:cNvSpPr>
            <a:spLocks noGrp="1"/>
          </p:cNvSpPr>
          <p:nvPr>
            <p:ph idx="1"/>
          </p:nvPr>
        </p:nvSpPr>
        <p:spPr/>
        <p:txBody>
          <a:bodyPr>
            <a:normAutofit fontScale="85000" lnSpcReduction="20000"/>
          </a:bodyPr>
          <a:lstStyle/>
          <a:p>
            <a:r>
              <a:rPr lang="fr-FR" sz="2400" dirty="0" smtClean="0"/>
              <a:t>La Cour des Comptes signale en Mars 2018., en termes diplomatiques «  </a:t>
            </a:r>
            <a:r>
              <a:rPr sz="2400" i="1" dirty="0"/>
              <a:t>"Un volume global des charges de soutien à venir mal anticipé" </a:t>
            </a:r>
            <a:endParaRPr sz="2400" i="1" dirty="0" smtClean="0"/>
          </a:p>
          <a:p>
            <a:r>
              <a:rPr lang="fr-FR" sz="2400" dirty="0" smtClean="0"/>
              <a:t>La Cour des Comptes note aussi que </a:t>
            </a:r>
            <a:r>
              <a:rPr lang="fr-FR" sz="2400" dirty="0" smtClean="0">
                <a:solidFill>
                  <a:srgbClr val="C0504D"/>
                </a:solidFill>
              </a:rPr>
              <a:t>les 27 Milliards d’euros dépensés jusqu’à présent n’ont conduit qu’</a:t>
            </a:r>
            <a:r>
              <a:rPr lang="fr-FR" sz="2400" dirty="0" smtClean="0"/>
              <a:t> </a:t>
            </a:r>
            <a:r>
              <a:rPr lang="fr-FR" sz="2400" dirty="0" smtClean="0">
                <a:solidFill>
                  <a:srgbClr val="C0504D"/>
                </a:solidFill>
              </a:rPr>
              <a:t>à</a:t>
            </a:r>
            <a:r>
              <a:rPr lang="fr-FR" sz="2400" dirty="0" smtClean="0"/>
              <a:t> </a:t>
            </a:r>
            <a:r>
              <a:rPr lang="fr-FR" sz="2400" dirty="0" smtClean="0">
                <a:solidFill>
                  <a:srgbClr val="C0504D"/>
                </a:solidFill>
              </a:rPr>
              <a:t>augmenter </a:t>
            </a:r>
            <a:r>
              <a:rPr lang="fr-FR" sz="2400" dirty="0">
                <a:solidFill>
                  <a:srgbClr val="C0504D"/>
                </a:solidFill>
              </a:rPr>
              <a:t>n</a:t>
            </a:r>
            <a:r>
              <a:rPr lang="fr-FR" sz="2400" dirty="0" smtClean="0">
                <a:solidFill>
                  <a:srgbClr val="C0504D"/>
                </a:solidFill>
              </a:rPr>
              <a:t>os émissions de CO2,</a:t>
            </a:r>
            <a:r>
              <a:rPr lang="fr-FR" sz="2400" dirty="0" smtClean="0"/>
              <a:t> ce qui est évident puisque l’</a:t>
            </a:r>
            <a:r>
              <a:rPr lang="fr-FR" dirty="0" smtClean="0"/>
              <a:t> </a:t>
            </a:r>
            <a:r>
              <a:rPr lang="fr-FR" sz="2400" dirty="0" smtClean="0"/>
              <a:t>éolien ne fonctionne qu’un jour sur 5 en moyenne, et doit donc être suppléé par des centrales thermiques, gaz fuel ou charbon.</a:t>
            </a:r>
          </a:p>
          <a:p>
            <a:r>
              <a:rPr lang="fr-FR" sz="2400" dirty="0" smtClean="0">
                <a:solidFill>
                  <a:srgbClr val="C0504D"/>
                </a:solidFill>
              </a:rPr>
              <a:t>Situation d’autant plus paradoxale que la France est dans le monde le pays industrialisé qui émet le moins de CO2 par habitant.</a:t>
            </a:r>
            <a:br>
              <a:rPr lang="fr-FR" sz="2400" dirty="0" smtClean="0">
                <a:solidFill>
                  <a:srgbClr val="C0504D"/>
                </a:solidFill>
              </a:rPr>
            </a:br>
            <a:r>
              <a:rPr lang="fr-FR" sz="2400" b="1" dirty="0" smtClean="0">
                <a:solidFill>
                  <a:srgbClr val="C0504D"/>
                </a:solidFill>
              </a:rPr>
              <a:t>Les engagements déjà pris vont conduire à un doublement du prix de l’ électricité d’ici 2023 </a:t>
            </a:r>
            <a:br>
              <a:rPr lang="fr-FR" sz="2400" b="1" dirty="0" smtClean="0">
                <a:solidFill>
                  <a:srgbClr val="C0504D"/>
                </a:solidFill>
              </a:rPr>
            </a:br>
            <a:r>
              <a:rPr lang="fr-FR" sz="2400" dirty="0" smtClean="0">
                <a:solidFill>
                  <a:srgbClr val="C0504D"/>
                </a:solidFill>
              </a:rPr>
              <a:t/>
            </a:r>
            <a:br>
              <a:rPr lang="fr-FR" sz="2400" dirty="0" smtClean="0">
                <a:solidFill>
                  <a:srgbClr val="C0504D"/>
                </a:solidFill>
              </a:rPr>
            </a:br>
            <a:r>
              <a:rPr lang="fr-FR" sz="2400" dirty="0" smtClean="0">
                <a:solidFill>
                  <a:srgbClr val="C0504D"/>
                </a:solidFill>
              </a:rPr>
              <a:t>              </a:t>
            </a:r>
            <a:r>
              <a:rPr lang="fr-FR" sz="2400" dirty="0" smtClean="0">
                <a:solidFill>
                  <a:schemeClr val="accent2"/>
                </a:solidFill>
              </a:rPr>
              <a:t>« Le vent, le soleil, la biomasse , c’est gratuit »</a:t>
            </a:r>
            <a:r>
              <a:rPr lang="fr-FR" sz="2400" dirty="0" smtClean="0"/>
              <a:t/>
            </a:r>
            <a:br>
              <a:rPr lang="fr-FR" sz="2400" dirty="0" smtClean="0"/>
            </a:br>
            <a:r>
              <a:rPr lang="fr-FR" sz="2400" dirty="0" smtClean="0"/>
              <a:t>                   </a:t>
            </a:r>
            <a:r>
              <a:rPr lang="fr-FR" sz="1800" i="1" dirty="0" smtClean="0"/>
              <a:t>Nicolas Hulot. Emission « Politique » 22 Novembre 2018</a:t>
            </a:r>
            <a:r>
              <a:rPr lang="fr-FR" sz="2400" dirty="0" smtClean="0">
                <a:solidFill>
                  <a:srgbClr val="C0504D"/>
                </a:solidFill>
              </a:rPr>
              <a:t> </a:t>
            </a:r>
            <a:r>
              <a:rPr lang="fr-FR" dirty="0" smtClean="0">
                <a:solidFill>
                  <a:srgbClr val="C0504D"/>
                </a:solidFill>
              </a:rPr>
              <a:t>  </a:t>
            </a:r>
            <a:r>
              <a:rPr lang="fr-FR" dirty="0" smtClean="0"/>
              <a:t/>
            </a:r>
            <a:br>
              <a:rPr lang="fr-FR" dirty="0" smtClean="0"/>
            </a:br>
            <a:r>
              <a:rPr lang="fr-FR" dirty="0" smtClean="0"/>
              <a:t>  </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Effet des taxes sur la consommation de carburant</a:t>
            </a:r>
            <a:endParaRPr lang="fr-FR" sz="2800" dirty="0"/>
          </a:p>
        </p:txBody>
      </p:sp>
      <p:sp>
        <p:nvSpPr>
          <p:cNvPr id="3" name="Espace réservé du contenu 2"/>
          <p:cNvSpPr>
            <a:spLocks noGrp="1"/>
          </p:cNvSpPr>
          <p:nvPr>
            <p:ph sz="half" idx="1"/>
          </p:nvPr>
        </p:nvSpPr>
        <p:spPr/>
        <p:txBody>
          <a:bodyPr>
            <a:normAutofit/>
          </a:bodyPr>
          <a:lstStyle/>
          <a:p>
            <a:r>
              <a:rPr lang="fr-FR" sz="2400" dirty="0" smtClean="0"/>
              <a:t>Le volume de carburant routier est quasiment stable en France depuis 2004 autour de 50 millions de m3 en dépit d’une variation du prix du litre entre ~1 Euro et ~1.50 Euro.</a:t>
            </a:r>
          </a:p>
          <a:p>
            <a:r>
              <a:rPr lang="fr-FR" sz="2400" dirty="0" smtClean="0"/>
              <a:t>Augmenter les taxes ne fera pas baisser sensiblement la consommation. </a:t>
            </a:r>
            <a:endParaRPr lang="fr-FR" sz="2400" dirty="0"/>
          </a:p>
        </p:txBody>
      </p:sp>
      <p:pic>
        <p:nvPicPr>
          <p:cNvPr id="5" name="Espace réservé du contenu 4" descr="Capture d’écran 2019-01-29 à 17.52.18.png"/>
          <p:cNvPicPr>
            <a:picLocks noGrp="1" noChangeAspect="1"/>
          </p:cNvPicPr>
          <p:nvPr>
            <p:ph sz="half" idx="2"/>
          </p:nvPr>
        </p:nvPicPr>
        <p:blipFill>
          <a:blip r:embed="rId2"/>
          <a:stretch>
            <a:fillRect/>
          </a:stretch>
        </p:blipFill>
        <p:spPr>
          <a:xfrm>
            <a:off x="4648200" y="2384713"/>
            <a:ext cx="4038600" cy="2956937"/>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Effet du prix du carburant sur les émissions de CO2 </a:t>
            </a:r>
            <a:endParaRPr lang="fr-FR" sz="2400" dirty="0"/>
          </a:p>
        </p:txBody>
      </p:sp>
      <p:sp>
        <p:nvSpPr>
          <p:cNvPr id="5" name="Espace réservé du contenu 4"/>
          <p:cNvSpPr>
            <a:spLocks noGrp="1"/>
          </p:cNvSpPr>
          <p:nvPr>
            <p:ph idx="1"/>
          </p:nvPr>
        </p:nvSpPr>
        <p:spPr>
          <a:xfrm>
            <a:off x="457200" y="1143000"/>
            <a:ext cx="8229600" cy="5181600"/>
          </a:xfrm>
        </p:spPr>
        <p:txBody>
          <a:bodyPr>
            <a:normAutofit/>
          </a:bodyPr>
          <a:lstStyle/>
          <a:p>
            <a:r>
              <a:rPr lang="fr-FR" sz="2400" dirty="0" smtClean="0"/>
              <a:t>Un litre de carburant émets ~ 2.5 Kg de CO2 (moyenne </a:t>
            </a:r>
            <a:r>
              <a:rPr lang="fr-FR" sz="2400" dirty="0" err="1" smtClean="0"/>
              <a:t>gasoil-essence</a:t>
            </a:r>
            <a:r>
              <a:rPr lang="fr-FR" sz="2400" dirty="0" smtClean="0"/>
              <a:t>).</a:t>
            </a:r>
            <a:br>
              <a:rPr lang="fr-FR" sz="2400" dirty="0" smtClean="0"/>
            </a:br>
            <a:r>
              <a:rPr lang="fr-FR" sz="2400" dirty="0" smtClean="0"/>
              <a:t>Donc 50 Millions de m3= 125 millions de tonnes.</a:t>
            </a:r>
          </a:p>
          <a:p>
            <a:r>
              <a:rPr lang="fr-FR" sz="2400" dirty="0" smtClean="0"/>
              <a:t>Si un doublement du prix des carburants faisaient baisser la consommation de 10%, cela ferait baisser les émissions de CO2 de ~ 12.5 millions de tonnes.</a:t>
            </a:r>
          </a:p>
          <a:p>
            <a:r>
              <a:rPr lang="fr-FR" sz="2400" dirty="0" smtClean="0"/>
              <a:t>La Chine émet ~9000 millions  de tonnes de CO2 par an (8760 heures). (</a:t>
            </a:r>
            <a:r>
              <a:rPr lang="fr-FR" sz="2000" i="1" dirty="0" smtClean="0"/>
              <a:t>source </a:t>
            </a:r>
            <a:r>
              <a:rPr lang="fr-FR" sz="2000" i="1" dirty="0" err="1" smtClean="0"/>
              <a:t>Wikipedia</a:t>
            </a:r>
            <a:r>
              <a:rPr lang="fr-FR" sz="2000" i="1" dirty="0" smtClean="0"/>
              <a:t> 2017)</a:t>
            </a:r>
            <a:r>
              <a:rPr lang="fr-FR" sz="2400" i="1" dirty="0" smtClean="0"/>
              <a:t>, </a:t>
            </a:r>
            <a:r>
              <a:rPr lang="fr-FR" sz="2400" dirty="0" smtClean="0"/>
              <a:t>soit</a:t>
            </a:r>
            <a:r>
              <a:rPr lang="fr-FR" sz="2400" i="1" dirty="0" smtClean="0"/>
              <a:t> </a:t>
            </a:r>
            <a:r>
              <a:rPr lang="fr-FR" sz="2400" b="1" i="1" dirty="0" smtClean="0">
                <a:solidFill>
                  <a:schemeClr val="accent2"/>
                </a:solidFill>
              </a:rPr>
              <a:t>~ 1 million de tonnes a l’heure.</a:t>
            </a:r>
          </a:p>
          <a:p>
            <a:r>
              <a:rPr lang="fr-FR" sz="2400" b="1" dirty="0" smtClean="0"/>
              <a:t>L’effort demandé aux Français </a:t>
            </a:r>
            <a:r>
              <a:rPr lang="fr-FR" sz="2400" b="1" dirty="0" smtClean="0">
                <a:solidFill>
                  <a:schemeClr val="accent2"/>
                </a:solidFill>
              </a:rPr>
              <a:t>pour une année </a:t>
            </a:r>
            <a:r>
              <a:rPr lang="fr-FR" sz="2400" b="1" dirty="0" smtClean="0"/>
              <a:t>serait équivalent à </a:t>
            </a:r>
            <a:r>
              <a:rPr lang="fr-FR" sz="2400" b="1" dirty="0" smtClean="0">
                <a:solidFill>
                  <a:srgbClr val="C0504D"/>
                </a:solidFill>
              </a:rPr>
              <a:t>une demie journée d’ émissions de la Chine</a:t>
            </a:r>
            <a:r>
              <a:rPr lang="fr-FR" sz="2400" b="1" dirty="0" smtClean="0"/>
              <a:t>, qui n’est contrainte ni par le « protocole de Kyoto » ni par le célèbre « Accord de Paris »   </a:t>
            </a:r>
            <a:endParaRPr lang="fr-FR"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Un gouvernement </a:t>
            </a:r>
            <a:r>
              <a:rPr lang="fr-FR" sz="3200" dirty="0" smtClean="0">
                <a:solidFill>
                  <a:srgbClr val="C0504D"/>
                </a:solidFill>
              </a:rPr>
              <a:t> </a:t>
            </a:r>
            <a:r>
              <a:rPr lang="fr-FR" sz="3200" dirty="0" smtClean="0"/>
              <a:t>à</a:t>
            </a:r>
            <a:r>
              <a:rPr lang="fr-FR" sz="3200" dirty="0" smtClean="0">
                <a:solidFill>
                  <a:srgbClr val="C0504D"/>
                </a:solidFill>
              </a:rPr>
              <a:t> </a:t>
            </a:r>
            <a:r>
              <a:rPr lang="fr-FR" sz="3200" dirty="0" smtClean="0"/>
              <a:t> l’ écoute des citoyens?</a:t>
            </a:r>
            <a:endParaRPr lang="fr-FR" sz="3200" dirty="0"/>
          </a:p>
        </p:txBody>
      </p:sp>
      <p:sp>
        <p:nvSpPr>
          <p:cNvPr id="3" name="Espace réservé du contenu 2"/>
          <p:cNvSpPr>
            <a:spLocks noGrp="1"/>
          </p:cNvSpPr>
          <p:nvPr>
            <p:ph sz="half" idx="1"/>
          </p:nvPr>
        </p:nvSpPr>
        <p:spPr>
          <a:xfrm>
            <a:off x="457200" y="1600200"/>
            <a:ext cx="4724400" cy="4525963"/>
          </a:xfrm>
        </p:spPr>
        <p:txBody>
          <a:bodyPr>
            <a:normAutofit fontScale="85000" lnSpcReduction="10000"/>
          </a:bodyPr>
          <a:lstStyle/>
          <a:p>
            <a:pPr marL="514350" indent="-514350">
              <a:spcAft>
                <a:spcPts val="600"/>
              </a:spcAft>
            </a:pPr>
            <a:r>
              <a:rPr lang="fr-FR" sz="2400" dirty="0" err="1" smtClean="0"/>
              <a:t>F.de</a:t>
            </a:r>
            <a:r>
              <a:rPr lang="fr-FR" sz="2400" dirty="0" smtClean="0"/>
              <a:t>  </a:t>
            </a:r>
            <a:r>
              <a:rPr lang="fr-FR" sz="2400" dirty="0" err="1" smtClean="0"/>
              <a:t>Rugy</a:t>
            </a:r>
            <a:r>
              <a:rPr lang="fr-FR" sz="2400" dirty="0" smtClean="0"/>
              <a:t> a signé le 1</a:t>
            </a:r>
            <a:r>
              <a:rPr lang="fr-FR" sz="2400" baseline="30000" dirty="0" smtClean="0"/>
              <a:t>er</a:t>
            </a:r>
            <a:r>
              <a:rPr lang="fr-FR" sz="2400" dirty="0" smtClean="0"/>
              <a:t> Décembre 2018 un décret concernant les implantations d’ éoliennes:</a:t>
            </a:r>
          </a:p>
          <a:p>
            <a:pPr marL="914400" lvl="1" indent="-514350">
              <a:spcAft>
                <a:spcPts val="600"/>
              </a:spcAft>
            </a:pPr>
            <a:r>
              <a:rPr lang="fr-FR" sz="2000" dirty="0" smtClean="0"/>
              <a:t>Réduction de 4 mois à 2 mois du délai de recours ( trop court pour étudier des dossiers de plusieurs milliers de pages).</a:t>
            </a:r>
          </a:p>
          <a:p>
            <a:pPr marL="914400" lvl="1" indent="-514350">
              <a:spcAft>
                <a:spcPts val="600"/>
              </a:spcAft>
            </a:pPr>
            <a:r>
              <a:rPr lang="fr-FR" sz="2000" dirty="0" smtClean="0"/>
              <a:t>Suppression du droit de se défendre gratuitement en 1 </a:t>
            </a:r>
            <a:r>
              <a:rPr lang="fr-FR" sz="2000" dirty="0" err="1" smtClean="0"/>
              <a:t>ere</a:t>
            </a:r>
            <a:r>
              <a:rPr lang="fr-FR" sz="2000" dirty="0" smtClean="0"/>
              <a:t> instance devant les tribunaux administratifs.</a:t>
            </a:r>
          </a:p>
          <a:p>
            <a:pPr marL="514350" indent="-514350">
              <a:spcAft>
                <a:spcPts val="600"/>
              </a:spcAft>
            </a:pPr>
            <a:r>
              <a:rPr lang="fr-FR" sz="2400" dirty="0" smtClean="0"/>
              <a:t>Un deuxième décret vise à supprimer les enquêtes publiques concernant les implantations d’éoliennes</a:t>
            </a:r>
            <a:br>
              <a:rPr lang="fr-FR" sz="2400" dirty="0" smtClean="0"/>
            </a:br>
            <a:r>
              <a:rPr lang="fr-FR" sz="2400" i="1" dirty="0" smtClean="0"/>
              <a:t>(source: lettre ouverte au </a:t>
            </a:r>
            <a:r>
              <a:rPr lang="fr-FR" sz="2400" i="1" dirty="0" err="1" smtClean="0"/>
              <a:t>Pdt</a:t>
            </a:r>
            <a:r>
              <a:rPr lang="fr-FR" sz="2400" i="1" dirty="0" smtClean="0"/>
              <a:t> </a:t>
            </a:r>
            <a:r>
              <a:rPr lang="fr-FR" sz="2400" i="1" dirty="0" err="1" smtClean="0"/>
              <a:t>Macron</a:t>
            </a:r>
            <a:r>
              <a:rPr lang="fr-FR" sz="2400" i="1" dirty="0" smtClean="0"/>
              <a:t> de J.L </a:t>
            </a:r>
            <a:r>
              <a:rPr lang="fr-FR" sz="2400" i="1" dirty="0" err="1" smtClean="0"/>
              <a:t>Butré</a:t>
            </a:r>
            <a:r>
              <a:rPr lang="fr-FR" sz="2400" i="1" dirty="0" smtClean="0"/>
              <a:t> , </a:t>
            </a:r>
            <a:r>
              <a:rPr lang="fr-FR" sz="2400" i="1" dirty="0" err="1" smtClean="0"/>
              <a:t>pdt</a:t>
            </a:r>
            <a:r>
              <a:rPr lang="fr-FR" sz="2400" i="1" dirty="0" smtClean="0"/>
              <a:t> Fédération Environnement Durable)</a:t>
            </a:r>
          </a:p>
          <a:p>
            <a:endParaRPr lang="fr-FR" sz="2400" dirty="0"/>
          </a:p>
        </p:txBody>
      </p:sp>
      <p:pic>
        <p:nvPicPr>
          <p:cNvPr id="5" name="Espace réservé du contenu 4" descr="Capture d’écran 2019-01-18 à 16.35.56.png"/>
          <p:cNvPicPr>
            <a:picLocks noGrp="1" noChangeAspect="1"/>
          </p:cNvPicPr>
          <p:nvPr>
            <p:ph sz="half" idx="2"/>
          </p:nvPr>
        </p:nvPicPr>
        <p:blipFill>
          <a:blip r:embed="rId2"/>
          <a:stretch>
            <a:fillRect/>
          </a:stretch>
        </p:blipFill>
        <p:spPr>
          <a:xfrm>
            <a:off x="5378810" y="1600200"/>
            <a:ext cx="2577380"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792162"/>
          </a:xfrm>
        </p:spPr>
        <p:txBody>
          <a:bodyPr>
            <a:normAutofit fontScale="90000"/>
          </a:bodyPr>
          <a:lstStyle/>
          <a:p>
            <a:r>
              <a:rPr lang="fr-FR" dirty="0" smtClean="0"/>
              <a:t>Evolution du climat</a:t>
            </a:r>
            <a:br>
              <a:rPr lang="fr-FR" dirty="0" smtClean="0"/>
            </a:br>
            <a:r>
              <a:rPr lang="fr-FR" sz="3000" dirty="0" err="1" smtClean="0"/>
              <a:t>Preambule</a:t>
            </a:r>
            <a:endParaRPr lang="fr-FR" sz="3000" dirty="0"/>
          </a:p>
        </p:txBody>
      </p:sp>
      <p:sp>
        <p:nvSpPr>
          <p:cNvPr id="6" name="Espace réservé du contenu 5"/>
          <p:cNvSpPr>
            <a:spLocks noGrp="1"/>
          </p:cNvSpPr>
          <p:nvPr>
            <p:ph idx="1"/>
          </p:nvPr>
        </p:nvSpPr>
        <p:spPr>
          <a:xfrm>
            <a:off x="457200" y="1219201"/>
            <a:ext cx="8229600" cy="4191000"/>
          </a:xfrm>
        </p:spPr>
        <p:txBody>
          <a:bodyPr>
            <a:normAutofit fontScale="85000" lnSpcReduction="20000"/>
          </a:bodyPr>
          <a:lstStyle/>
          <a:p>
            <a:r>
              <a:rPr lang="fr-FR" sz="2000" dirty="0" smtClean="0"/>
              <a:t>Le GIEC (Groupe Intergouvernemental pour l’Etude du Climat) – en Anglais IPCC- n’est pas un organisme scientifique.</a:t>
            </a:r>
            <a:br>
              <a:rPr lang="fr-FR" sz="2000" dirty="0" smtClean="0"/>
            </a:br>
            <a:r>
              <a:rPr lang="fr-FR" sz="2000" dirty="0" smtClean="0"/>
              <a:t>Sa mission est, partant du postulat que le climat se réchauffe, de démontrer que l’homme en est responsable.</a:t>
            </a:r>
          </a:p>
          <a:p>
            <a:r>
              <a:rPr lang="fr-FR" sz="2000" dirty="0" smtClean="0"/>
              <a:t>Le GIEC produit un rapport tous les 7 ans. Le dernier en date est l’AR5, qui rassemble des études scientifiques, ainsi qu’un « Résumé pour décideurs » qui est rédigé par des représentants des gouvernements, et qui ne reflète pas toujours le contenu du rapport scientifique.</a:t>
            </a:r>
          </a:p>
          <a:p>
            <a:r>
              <a:rPr lang="fr-FR" sz="2000" b="1" dirty="0" smtClean="0"/>
              <a:t>La contradiction entre les études scientifiques et le « Résumé pour décideurs » est quelquefois telle qu’elle a amené plusieurs scientifiques réputés </a:t>
            </a:r>
            <a:r>
              <a:rPr lang="fr-FR" sz="1800" b="1" dirty="0" smtClean="0"/>
              <a:t>à</a:t>
            </a:r>
            <a:r>
              <a:rPr lang="fr-FR" sz="2000" b="1" dirty="0" smtClean="0"/>
              <a:t> en démissionner.</a:t>
            </a:r>
          </a:p>
          <a:p>
            <a:r>
              <a:rPr lang="fr-FR" sz="2000" b="1" dirty="0" smtClean="0"/>
              <a:t>Voir le livre de Philippe Verdier «  Climat Investigation » qui raconte ce qu’il a vu durant les COP, ce qui lui a valu d’</a:t>
            </a:r>
            <a:r>
              <a:rPr lang="fr-FR" sz="2000" b="1" dirty="0" err="1" smtClean="0"/>
              <a:t>etre</a:t>
            </a:r>
            <a:r>
              <a:rPr lang="fr-FR" sz="2000" b="1" dirty="0" smtClean="0"/>
              <a:t> licencie de France Télévision</a:t>
            </a:r>
            <a:r>
              <a:rPr lang="fr-FR" sz="2000" dirty="0" smtClean="0"/>
              <a:t>.</a:t>
            </a:r>
            <a:br>
              <a:rPr lang="fr-FR" sz="2000" dirty="0" smtClean="0"/>
            </a:br>
            <a:endParaRPr lang="fr-FR" sz="2000" dirty="0" smtClean="0"/>
          </a:p>
          <a:p>
            <a:r>
              <a:rPr lang="fr-FR" sz="2000" dirty="0" smtClean="0"/>
              <a:t>Les diapos qui suivent sont en partie tirées de conférences données </a:t>
            </a:r>
            <a:r>
              <a:rPr lang="fr-FR" sz="2000" b="1" dirty="0" smtClean="0"/>
              <a:t>par F. Gervais, </a:t>
            </a:r>
            <a:r>
              <a:rPr lang="fr-FR" sz="2000" dirty="0" smtClean="0"/>
              <a:t>Professeur </a:t>
            </a:r>
            <a:r>
              <a:rPr lang="fr-FR" sz="2000" dirty="0" err="1" smtClean="0"/>
              <a:t>specialiste</a:t>
            </a:r>
            <a:r>
              <a:rPr lang="fr-FR" sz="2000" dirty="0" smtClean="0"/>
              <a:t>  de thermodynamique </a:t>
            </a:r>
            <a:r>
              <a:rPr lang="fr-FR" sz="1800" dirty="0" smtClean="0"/>
              <a:t>à</a:t>
            </a:r>
            <a:r>
              <a:rPr lang="fr-FR" sz="2000" dirty="0" smtClean="0"/>
              <a:t> l ’université </a:t>
            </a:r>
            <a:r>
              <a:rPr lang="fr-FR" sz="2000" dirty="0" err="1" smtClean="0"/>
              <a:t>Francois</a:t>
            </a:r>
            <a:r>
              <a:rPr lang="fr-FR" sz="2000" dirty="0" smtClean="0"/>
              <a:t> Rabelais, relecteur critique du rapport AR5 du GIEC, et </a:t>
            </a:r>
            <a:r>
              <a:rPr lang="fr-FR" sz="2000" b="1" dirty="0" smtClean="0"/>
              <a:t>auteur des ouvrages «  l’Innocence du Carbone » et « l’Urgence Climatique est un Leurre »   </a:t>
            </a:r>
            <a:endParaRPr lang="fr-FR"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Préambule</a:t>
            </a:r>
            <a:endParaRPr lang="fr-FR" dirty="0"/>
          </a:p>
        </p:txBody>
      </p:sp>
      <p:sp>
        <p:nvSpPr>
          <p:cNvPr id="3" name="Espace réservé du contenu 2"/>
          <p:cNvSpPr>
            <a:spLocks noGrp="1"/>
          </p:cNvSpPr>
          <p:nvPr>
            <p:ph idx="1"/>
          </p:nvPr>
        </p:nvSpPr>
        <p:spPr/>
        <p:txBody>
          <a:bodyPr>
            <a:normAutofit lnSpcReduction="10000"/>
          </a:bodyPr>
          <a:lstStyle/>
          <a:p>
            <a:r>
              <a:rPr lang="fr-FR" sz="2500" dirty="0" smtClean="0"/>
              <a:t>Les besoins en énergie croissent </a:t>
            </a:r>
            <a:r>
              <a:rPr lang="fr-FR" sz="2800" dirty="0" smtClean="0"/>
              <a:t>à</a:t>
            </a:r>
            <a:r>
              <a:rPr lang="fr-FR" sz="2500" dirty="0" smtClean="0"/>
              <a:t> mesure que la population mondiale croit, d’autant plus que les pays en développement  veulent rattraper leur retard en consommation énergétique pour l’industrie et l’usage domestique.</a:t>
            </a:r>
          </a:p>
          <a:p>
            <a:r>
              <a:rPr lang="fr-FR" sz="2500" dirty="0" smtClean="0"/>
              <a:t>Les ressources de combustibles fossiles ne sont pas inépuisables. Les dernières prévisions ( source BP) voient un épuisement du pétrole d’ici ~100 ans et du charbon d’ici ~150 ans.</a:t>
            </a:r>
          </a:p>
          <a:p>
            <a:r>
              <a:rPr lang="fr-FR" sz="2500" dirty="0" smtClean="0"/>
              <a:t>Nous sommes donc face </a:t>
            </a:r>
            <a:r>
              <a:rPr lang="fr-FR" sz="2800" dirty="0" smtClean="0"/>
              <a:t>à un vrai problème.</a:t>
            </a:r>
            <a:br>
              <a:rPr lang="fr-FR" sz="2800" dirty="0" smtClean="0"/>
            </a:br>
            <a:r>
              <a:rPr lang="fr-FR" sz="2800" dirty="0" smtClean="0"/>
              <a:t>Essayons d’y voir clair dans les solutions proposées.</a:t>
            </a:r>
            <a:endParaRPr lang="fr-FR"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0" dirty="0" smtClean="0"/>
              <a:t>Composition de l’</a:t>
            </a:r>
            <a:r>
              <a:rPr lang="fr-FR" sz="1800" b="0" dirty="0" err="1" smtClean="0"/>
              <a:t>atmosphere</a:t>
            </a:r>
            <a:endParaRPr lang="fr-FR" sz="1800" b="0" dirty="0"/>
          </a:p>
        </p:txBody>
      </p:sp>
      <p:sp>
        <p:nvSpPr>
          <p:cNvPr id="8" name="Espace réservé du contenu 7"/>
          <p:cNvSpPr>
            <a:spLocks noGrp="1"/>
          </p:cNvSpPr>
          <p:nvPr>
            <p:ph idx="1"/>
          </p:nvPr>
        </p:nvSpPr>
        <p:spPr>
          <a:xfrm>
            <a:off x="3575050" y="1435101"/>
            <a:ext cx="5111750" cy="4691062"/>
          </a:xfrm>
        </p:spPr>
        <p:txBody>
          <a:bodyPr>
            <a:normAutofit/>
          </a:bodyPr>
          <a:lstStyle/>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endParaRPr lang="fr-FR" sz="2000" dirty="0" smtClean="0"/>
          </a:p>
          <a:p>
            <a:pPr>
              <a:buNone/>
            </a:pPr>
            <a:r>
              <a:rPr lang="fr-FR" sz="2000" dirty="0" smtClean="0"/>
              <a:t>         Quelle couleur correspond au CO2?</a:t>
            </a:r>
          </a:p>
        </p:txBody>
      </p:sp>
      <p:sp>
        <p:nvSpPr>
          <p:cNvPr id="9" name="Espace réservé du texte 8"/>
          <p:cNvSpPr>
            <a:spLocks noGrp="1"/>
          </p:cNvSpPr>
          <p:nvPr>
            <p:ph type="body" sz="half" idx="2"/>
          </p:nvPr>
        </p:nvSpPr>
        <p:spPr>
          <a:xfrm>
            <a:off x="457200" y="1435100"/>
            <a:ext cx="3008313" cy="4691063"/>
          </a:xfrm>
        </p:spPr>
        <p:txBody>
          <a:bodyPr/>
          <a:lstStyle/>
          <a:p>
            <a:endParaRPr lang="fr-FR" dirty="0"/>
          </a:p>
        </p:txBody>
      </p:sp>
      <p:pic>
        <p:nvPicPr>
          <p:cNvPr id="6" name="Image 5" descr="Capture d’écran 2019-01-21 à 18.23.10.png"/>
          <p:cNvPicPr>
            <a:picLocks noChangeAspect="1"/>
          </p:cNvPicPr>
          <p:nvPr/>
        </p:nvPicPr>
        <p:blipFill>
          <a:blip r:embed="rId2"/>
          <a:srcRect l="5372" t="2500" r="5372" b="2500"/>
          <a:stretch>
            <a:fillRect/>
          </a:stretch>
        </p:blipFill>
        <p:spPr>
          <a:xfrm>
            <a:off x="457200" y="1435101"/>
            <a:ext cx="2201779" cy="4648200"/>
          </a:xfrm>
          <a:prstGeom prst="rect">
            <a:avLst/>
          </a:prstGeom>
        </p:spPr>
      </p:pic>
      <p:sp>
        <p:nvSpPr>
          <p:cNvPr id="10" name="ZoneTexte 9"/>
          <p:cNvSpPr txBox="1"/>
          <p:nvPr/>
        </p:nvSpPr>
        <p:spPr>
          <a:xfrm>
            <a:off x="838200" y="273050"/>
            <a:ext cx="7543800" cy="400110"/>
          </a:xfrm>
          <a:prstGeom prst="rect">
            <a:avLst/>
          </a:prstGeom>
          <a:noFill/>
        </p:spPr>
        <p:txBody>
          <a:bodyPr wrap="square" rtlCol="0">
            <a:spAutoFit/>
          </a:bodyPr>
          <a:lstStyle/>
          <a:p>
            <a:r>
              <a:rPr lang="fr-FR" sz="2000" dirty="0" smtClean="0"/>
              <a:t>CO2 Quel effet sur le climat? Rappel de quelques données essentielles</a:t>
            </a:r>
            <a:endParaRPr lang="fr-FR" sz="2000" dirty="0"/>
          </a:p>
        </p:txBody>
      </p:sp>
      <p:sp>
        <p:nvSpPr>
          <p:cNvPr id="11" name="Rectangle 10"/>
          <p:cNvSpPr/>
          <p:nvPr/>
        </p:nvSpPr>
        <p:spPr>
          <a:xfrm>
            <a:off x="1981200" y="1477963"/>
            <a:ext cx="677779" cy="3508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1981200" y="3048000"/>
            <a:ext cx="677779" cy="3508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1794710" y="3398837"/>
            <a:ext cx="677779" cy="3508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499310" y="3398837"/>
            <a:ext cx="677779" cy="3508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2133599" y="4648200"/>
            <a:ext cx="677779" cy="3508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1794710" y="5181600"/>
            <a:ext cx="864269" cy="9445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499310" y="5486400"/>
            <a:ext cx="796090" cy="5969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Quel effet sur le climat?</a:t>
            </a:r>
            <a:endParaRPr lang="fr-FR" dirty="0"/>
          </a:p>
        </p:txBody>
      </p:sp>
      <p:sp>
        <p:nvSpPr>
          <p:cNvPr id="8" name="Espace réservé du contenu 7"/>
          <p:cNvSpPr>
            <a:spLocks noGrp="1"/>
          </p:cNvSpPr>
          <p:nvPr>
            <p:ph idx="1"/>
          </p:nvPr>
        </p:nvSpPr>
        <p:spPr>
          <a:xfrm>
            <a:off x="3575050" y="1435101"/>
            <a:ext cx="5111750" cy="4691062"/>
          </a:xfrm>
        </p:spPr>
        <p:txBody>
          <a:bodyPr>
            <a:normAutofit/>
          </a:bodyPr>
          <a:lstStyle/>
          <a:p>
            <a:r>
              <a:rPr lang="fr-FR" sz="2000" dirty="0" smtClean="0"/>
              <a:t>Le CO2 est un gaz rare: 1 molécule de CO2 pour 10000 molécules d’air.</a:t>
            </a:r>
          </a:p>
          <a:p>
            <a:r>
              <a:rPr lang="fr-FR" sz="2000" dirty="0" smtClean="0"/>
              <a:t>C’est le gaz a l’origine de la vie sur terre: pas de CO2 =pas de végétation= pas de vie.</a:t>
            </a:r>
          </a:p>
          <a:p>
            <a:r>
              <a:rPr lang="fr-FR" sz="2000" dirty="0" smtClean="0"/>
              <a:t>La concentration actuelle de 380ppm (0,038%) n’est pas dangereuse.</a:t>
            </a:r>
            <a:br>
              <a:rPr lang="fr-FR" sz="2000" dirty="0" smtClean="0"/>
            </a:br>
            <a:r>
              <a:rPr lang="fr-FR" sz="2000" dirty="0" smtClean="0"/>
              <a:t>1500 ppm environ dans un amphi après 1 h de cours.</a:t>
            </a:r>
            <a:br>
              <a:rPr lang="fr-FR" sz="2000" dirty="0" smtClean="0"/>
            </a:br>
            <a:r>
              <a:rPr lang="fr-FR" sz="2000" dirty="0" smtClean="0"/>
              <a:t>50 000 ppm dans l’air que nous expirons.</a:t>
            </a:r>
            <a:br>
              <a:rPr lang="fr-FR" sz="2000" dirty="0" smtClean="0"/>
            </a:br>
            <a:r>
              <a:rPr lang="fr-FR" sz="2000" dirty="0" smtClean="0"/>
              <a:t>10 000 ppm max admis dans un sous marin.</a:t>
            </a:r>
          </a:p>
          <a:p>
            <a:endParaRPr lang="fr-FR" sz="2000" dirty="0" smtClean="0"/>
          </a:p>
        </p:txBody>
      </p:sp>
      <p:sp>
        <p:nvSpPr>
          <p:cNvPr id="9" name="Espace réservé du texte 8"/>
          <p:cNvSpPr>
            <a:spLocks noGrp="1"/>
          </p:cNvSpPr>
          <p:nvPr>
            <p:ph type="body" sz="half" idx="2"/>
          </p:nvPr>
        </p:nvSpPr>
        <p:spPr/>
        <p:txBody>
          <a:bodyPr/>
          <a:lstStyle/>
          <a:p>
            <a:endParaRPr lang="fr-FR"/>
          </a:p>
        </p:txBody>
      </p:sp>
      <p:pic>
        <p:nvPicPr>
          <p:cNvPr id="6" name="Image 5" descr="Capture d’écran 2019-01-21 à 18.23.10.png"/>
          <p:cNvPicPr>
            <a:picLocks noChangeAspect="1"/>
          </p:cNvPicPr>
          <p:nvPr/>
        </p:nvPicPr>
        <p:blipFill>
          <a:blip r:embed="rId2"/>
          <a:srcRect l="5372" t="2500" r="5372" b="2500"/>
          <a:stretch>
            <a:fillRect/>
          </a:stretch>
        </p:blipFill>
        <p:spPr>
          <a:xfrm>
            <a:off x="457200" y="1435100"/>
            <a:ext cx="2201779" cy="4648200"/>
          </a:xfrm>
          <a:prstGeom prst="rect">
            <a:avLst/>
          </a:prstGeom>
        </p:spPr>
      </p:pic>
      <p:sp>
        <p:nvSpPr>
          <p:cNvPr id="10" name="ZoneTexte 9"/>
          <p:cNvSpPr txBox="1"/>
          <p:nvPr/>
        </p:nvSpPr>
        <p:spPr>
          <a:xfrm>
            <a:off x="838200" y="609600"/>
            <a:ext cx="4025524" cy="369332"/>
          </a:xfrm>
          <a:prstGeom prst="rect">
            <a:avLst/>
          </a:prstGeom>
          <a:noFill/>
        </p:spPr>
        <p:txBody>
          <a:bodyPr wrap="none" rtlCol="0">
            <a:spAutoFit/>
          </a:bodyPr>
          <a:lstStyle/>
          <a:p>
            <a:r>
              <a:rPr lang="fr-FR" dirty="0" smtClean="0"/>
              <a:t>Rappel de quelques données essentielles</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Espace réservé du contenu 22" descr="Capture d’écran 2019-01-23 à 11.44.44.png"/>
          <p:cNvPicPr>
            <a:picLocks noGrp="1" noChangeAspect="1"/>
          </p:cNvPicPr>
          <p:nvPr>
            <p:ph type="pic" idx="1"/>
          </p:nvPr>
        </p:nvPicPr>
        <p:blipFill>
          <a:blip r:embed="rId2"/>
          <a:srcRect l="6839" r="6839"/>
          <a:stretch>
            <a:fillRect/>
          </a:stretch>
        </p:blipFill>
        <p:spPr>
          <a:xfrm>
            <a:off x="1792288" y="304800"/>
            <a:ext cx="5486400" cy="3733800"/>
          </a:xfrm>
        </p:spPr>
      </p:pic>
      <p:sp>
        <p:nvSpPr>
          <p:cNvPr id="24" name="Espace réservé du texte 23"/>
          <p:cNvSpPr>
            <a:spLocks noGrp="1"/>
          </p:cNvSpPr>
          <p:nvPr>
            <p:ph type="body" sz="half" idx="2"/>
          </p:nvPr>
        </p:nvSpPr>
        <p:spPr>
          <a:xfrm>
            <a:off x="1792288" y="4800600"/>
            <a:ext cx="5486400" cy="1371600"/>
          </a:xfrm>
        </p:spPr>
        <p:txBody>
          <a:bodyPr/>
          <a:lstStyle/>
          <a:p>
            <a:endParaRPr lang="fr-FR" dirty="0"/>
          </a:p>
        </p:txBody>
      </p:sp>
      <p:sp>
        <p:nvSpPr>
          <p:cNvPr id="25" name="Titre 24"/>
          <p:cNvSpPr>
            <a:spLocks noGrp="1"/>
          </p:cNvSpPr>
          <p:nvPr>
            <p:ph type="title"/>
          </p:nvPr>
        </p:nvSpPr>
        <p:spPr>
          <a:xfrm>
            <a:off x="1792288" y="4267200"/>
            <a:ext cx="5486400" cy="1905000"/>
          </a:xfrm>
        </p:spPr>
        <p:txBody>
          <a:bodyPr>
            <a:normAutofit/>
          </a:bodyPr>
          <a:lstStyle/>
          <a:p>
            <a:r>
              <a:rPr lang="fr-FR" dirty="0" smtClean="0"/>
              <a:t>Au niveau mondial l’augmentation du CO2 depuis 1961 a permis de gagner 3000 Milliards de dollars en rendements accrus .</a:t>
            </a:r>
            <a:br>
              <a:rPr lang="fr-FR" dirty="0" smtClean="0"/>
            </a:br>
            <a:r>
              <a:rPr lang="fr-FR" b="0" i="1" dirty="0" smtClean="0"/>
              <a:t>( source Craig </a:t>
            </a:r>
            <a:r>
              <a:rPr lang="fr-FR" b="0" i="1" dirty="0" err="1" smtClean="0"/>
              <a:t>Idso</a:t>
            </a:r>
            <a:r>
              <a:rPr lang="fr-FR" b="0" i="1" dirty="0" smtClean="0"/>
              <a:t> 2013</a:t>
            </a:r>
            <a:r>
              <a:rPr lang="fr-FR" dirty="0" smtClean="0"/>
              <a:t>) </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pour une image  4" descr="Capture d’écran 2019-01-25 à 18.32.20.png"/>
          <p:cNvPicPr>
            <a:picLocks noGrp="1" noChangeAspect="1"/>
          </p:cNvPicPr>
          <p:nvPr>
            <p:ph type="pic" idx="1"/>
          </p:nvPr>
        </p:nvPicPr>
        <p:blipFill>
          <a:blip r:embed="rId2"/>
          <a:srcRect l="1570" r="1570"/>
          <a:stretch>
            <a:fillRect/>
          </a:stretch>
        </p:blipFill>
        <p:spPr>
          <a:xfrm>
            <a:off x="1284287" y="612774"/>
            <a:ext cx="7107768" cy="5330826"/>
          </a:xfrm>
        </p:spPr>
      </p:pic>
      <p:sp>
        <p:nvSpPr>
          <p:cNvPr id="6" name="ZoneTexte 5"/>
          <p:cNvSpPr txBox="1"/>
          <p:nvPr/>
        </p:nvSpPr>
        <p:spPr>
          <a:xfrm>
            <a:off x="441067" y="6107668"/>
            <a:ext cx="2951724" cy="369332"/>
          </a:xfrm>
          <a:prstGeom prst="rect">
            <a:avLst/>
          </a:prstGeom>
          <a:noFill/>
        </p:spPr>
        <p:txBody>
          <a:bodyPr wrap="none" rtlCol="0">
            <a:spAutoFit/>
          </a:bodyPr>
          <a:lstStyle/>
          <a:p>
            <a:r>
              <a:rPr lang="fr-FR" dirty="0" err="1" smtClean="0"/>
              <a:t>Conference</a:t>
            </a:r>
            <a:r>
              <a:rPr lang="fr-FR" dirty="0" smtClean="0"/>
              <a:t> de </a:t>
            </a:r>
            <a:r>
              <a:rPr lang="fr-FR" dirty="0" err="1" smtClean="0"/>
              <a:t>F.Gervais</a:t>
            </a:r>
            <a:r>
              <a:rPr lang="fr-FR" dirty="0" smtClean="0"/>
              <a:t> 2019</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fontScale="90000"/>
          </a:bodyPr>
          <a:lstStyle/>
          <a:p>
            <a:r>
              <a:rPr lang="fr-FR" dirty="0" smtClean="0"/>
              <a:t>Prédictions et Réalité</a:t>
            </a:r>
            <a:br>
              <a:rPr lang="fr-FR" dirty="0" smtClean="0"/>
            </a:br>
            <a:r>
              <a:rPr lang="fr-FR" dirty="0" smtClean="0"/>
              <a:t>sur l’ évolution du climat</a:t>
            </a:r>
            <a:endParaRPr lang="fr-FR" dirty="0"/>
          </a:p>
        </p:txBody>
      </p:sp>
      <p:sp>
        <p:nvSpPr>
          <p:cNvPr id="9" name="Espace réservé du contenu 8"/>
          <p:cNvSpPr>
            <a:spLocks noGrp="1"/>
          </p:cNvSpPr>
          <p:nvPr>
            <p:ph idx="1"/>
          </p:nvPr>
        </p:nvSpPr>
        <p:spPr/>
        <p:txBody>
          <a:bodyPr/>
          <a:lstStyle/>
          <a:p>
            <a:r>
              <a:rPr lang="fr-FR" dirty="0" smtClean="0"/>
              <a:t>Le climat change, car il n’a jamais cessé de changer.</a:t>
            </a:r>
            <a:r>
              <a:rPr lang="fr-FR" sz="2500" dirty="0" smtClean="0"/>
              <a:t> (</a:t>
            </a:r>
            <a:r>
              <a:rPr lang="fr-FR" sz="2000" i="1" dirty="0" smtClean="0"/>
              <a:t>Voir « Histoire du climat en Europe.. » Emmanuel </a:t>
            </a:r>
            <a:r>
              <a:rPr lang="fr-FR" sz="2000" i="1" dirty="0" err="1" smtClean="0"/>
              <a:t>LeRoy-Ladurie</a:t>
            </a:r>
            <a:r>
              <a:rPr lang="fr-FR" sz="2000" i="1" dirty="0" smtClean="0"/>
              <a:t>.</a:t>
            </a:r>
          </a:p>
          <a:p>
            <a:r>
              <a:rPr lang="fr-FR" sz="2400" dirty="0" smtClean="0"/>
              <a:t>Les prédictions du GIEC, relayées par </a:t>
            </a:r>
            <a:r>
              <a:rPr lang="fr-FR" sz="2400" dirty="0" err="1" smtClean="0"/>
              <a:t>N.Hulot</a:t>
            </a:r>
            <a:r>
              <a:rPr lang="fr-FR" sz="2400" dirty="0" smtClean="0"/>
              <a:t> «  si le CO2 continue a augmenter ce sera LA FIN DU MONDE » (22 </a:t>
            </a:r>
            <a:r>
              <a:rPr lang="fr-FR" sz="2400" dirty="0" err="1" smtClean="0"/>
              <a:t>Nov</a:t>
            </a:r>
            <a:r>
              <a:rPr lang="fr-FR" sz="2400" dirty="0" smtClean="0"/>
              <a:t> 2018) sont basées sur des </a:t>
            </a:r>
            <a:r>
              <a:rPr lang="fr-FR" sz="2400" b="1" dirty="0" smtClean="0"/>
              <a:t>modèles mathématiques</a:t>
            </a:r>
            <a:r>
              <a:rPr lang="fr-FR" sz="2400" dirty="0" smtClean="0"/>
              <a:t>.</a:t>
            </a:r>
          </a:p>
          <a:p>
            <a:r>
              <a:rPr lang="fr-FR" sz="2400" dirty="0" smtClean="0"/>
              <a:t>Un </a:t>
            </a:r>
            <a:r>
              <a:rPr lang="fr-FR" sz="2400" b="1" dirty="0" err="1"/>
              <a:t>m</a:t>
            </a:r>
            <a:r>
              <a:rPr lang="fr-FR" sz="2400" b="1" dirty="0" err="1" smtClean="0"/>
              <a:t>odele</a:t>
            </a:r>
            <a:r>
              <a:rPr lang="fr-FR" sz="2400" dirty="0" smtClean="0"/>
              <a:t> doit être validé par des observations et des mesures, sinon ses conclusions sont infondées. </a:t>
            </a:r>
          </a:p>
          <a:p>
            <a:r>
              <a:rPr lang="fr-FR" sz="2400" dirty="0" smtClean="0"/>
              <a:t>Est ce que les </a:t>
            </a:r>
            <a:r>
              <a:rPr lang="fr-FR" sz="2400" b="1" dirty="0" smtClean="0"/>
              <a:t>prédictions</a:t>
            </a:r>
            <a:r>
              <a:rPr lang="fr-FR" sz="2400" dirty="0" smtClean="0"/>
              <a:t> sont confirmées par les </a:t>
            </a:r>
            <a:r>
              <a:rPr lang="fr-FR" sz="2400" b="1" dirty="0" smtClean="0"/>
              <a:t>mesures,</a:t>
            </a:r>
            <a:r>
              <a:rPr lang="fr-FR" sz="2400" dirty="0" smtClean="0"/>
              <a:t> qui sont de plus en plus précises : satellites, ballons sondes, balises </a:t>
            </a:r>
            <a:r>
              <a:rPr lang="fr-FR" sz="2400" dirty="0" err="1" smtClean="0"/>
              <a:t>Argo</a:t>
            </a:r>
            <a:r>
              <a:rPr lang="fr-FR" sz="2400" dirty="0" smtClean="0"/>
              <a:t>…</a:t>
            </a:r>
            <a:endParaRPr lang="fr-F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dirty="0" smtClean="0"/>
              <a:t>Le nuage de courbes qui résultent des modèles avec des projections d’augmentation de température de 0.5 </a:t>
            </a:r>
            <a:r>
              <a:rPr lang="fr-FR" sz="2000" dirty="0" err="1" smtClean="0"/>
              <a:t>deg</a:t>
            </a:r>
            <a:r>
              <a:rPr lang="fr-FR" sz="2000" dirty="0" smtClean="0"/>
              <a:t> </a:t>
            </a:r>
            <a:r>
              <a:rPr lang="fr-FR" sz="1800" dirty="0" smtClean="0"/>
              <a:t>à </a:t>
            </a:r>
            <a:r>
              <a:rPr lang="fr-FR" sz="2000" dirty="0" smtClean="0"/>
              <a:t>2.5 </a:t>
            </a:r>
            <a:r>
              <a:rPr lang="fr-FR" sz="2000" dirty="0" err="1" smtClean="0"/>
              <a:t>deg</a:t>
            </a:r>
            <a:r>
              <a:rPr lang="fr-FR" sz="2000" dirty="0" smtClean="0"/>
              <a:t>, montre que nous sommes loin d’une certitude mathématique.</a:t>
            </a:r>
            <a:br>
              <a:rPr lang="fr-FR" sz="2000" dirty="0" smtClean="0"/>
            </a:br>
            <a:r>
              <a:rPr lang="fr-FR" sz="2000" dirty="0" smtClean="0"/>
              <a:t>Les </a:t>
            </a:r>
            <a:r>
              <a:rPr lang="fr-FR" sz="2000" b="1" dirty="0" smtClean="0"/>
              <a:t>mesures</a:t>
            </a:r>
            <a:r>
              <a:rPr lang="fr-FR" sz="2000" dirty="0" smtClean="0"/>
              <a:t> montrent que les températures sont stables depuis 15 ans.   </a:t>
            </a:r>
            <a:endParaRPr lang="fr-FR" sz="2000" dirty="0"/>
          </a:p>
        </p:txBody>
      </p:sp>
      <p:pic>
        <p:nvPicPr>
          <p:cNvPr id="6" name="Espace réservé du contenu 5" descr="Capture d’écran 2019-01-23 à 22.57.05.png"/>
          <p:cNvPicPr>
            <a:picLocks noGrp="1" noChangeAspect="1"/>
          </p:cNvPicPr>
          <p:nvPr>
            <p:ph idx="1"/>
          </p:nvPr>
        </p:nvPicPr>
        <p:blipFill>
          <a:blip r:embed="rId2"/>
          <a:stretch>
            <a:fillRect/>
          </a:stretch>
        </p:blipFill>
        <p:spPr>
          <a:xfrm>
            <a:off x="699787" y="1600200"/>
            <a:ext cx="7744426" cy="4525963"/>
          </a:xfrm>
        </p:spPr>
      </p:pic>
      <p:sp>
        <p:nvSpPr>
          <p:cNvPr id="7" name="ZoneTexte 6"/>
          <p:cNvSpPr txBox="1"/>
          <p:nvPr/>
        </p:nvSpPr>
        <p:spPr>
          <a:xfrm>
            <a:off x="685800" y="5867400"/>
            <a:ext cx="2209800" cy="646331"/>
          </a:xfrm>
          <a:prstGeom prst="rect">
            <a:avLst/>
          </a:prstGeom>
          <a:noFill/>
        </p:spPr>
        <p:txBody>
          <a:bodyPr wrap="square" rtlCol="0">
            <a:spAutoFit/>
          </a:bodyPr>
          <a:lstStyle/>
          <a:p>
            <a:r>
              <a:rPr lang="fr-FR" dirty="0" smtClean="0"/>
              <a:t>D’</a:t>
            </a:r>
            <a:r>
              <a:rPr lang="fr-FR" dirty="0" err="1" smtClean="0"/>
              <a:t>apres</a:t>
            </a:r>
            <a:r>
              <a:rPr lang="fr-FR" dirty="0" smtClean="0"/>
              <a:t> </a:t>
            </a:r>
            <a:r>
              <a:rPr lang="fr-FR" dirty="0" err="1" smtClean="0"/>
              <a:t>F.Gervais</a:t>
            </a:r>
            <a:r>
              <a:rPr lang="fr-FR" dirty="0" smtClean="0"/>
              <a:t> 2015.</a:t>
            </a: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sz="2600" dirty="0" smtClean="0"/>
              <a:t>Les modèles mathématiques du climat sont des ensembles d’ équations différentielles couplées, dont la solution dépend des conditions initiales, (Effet papillon) et de plus de 900 paramètres qu’il faut ajuster. Une variation de 1/1000 de ces paramètres donne des résultats totalement différents.</a:t>
            </a:r>
            <a:endParaRPr lang="fr-FR" sz="2600" dirty="0"/>
          </a:p>
        </p:txBody>
      </p:sp>
      <p:pic>
        <p:nvPicPr>
          <p:cNvPr id="9" name="Espace réservé du contenu 8" descr="Capture d’écran 2019-01-25 à 18.54.54.png"/>
          <p:cNvPicPr>
            <a:picLocks noGrp="1" noChangeAspect="1"/>
          </p:cNvPicPr>
          <p:nvPr>
            <p:ph idx="1"/>
          </p:nvPr>
        </p:nvPicPr>
        <p:blipFill>
          <a:blip r:embed="rId2"/>
          <a:srcRect l="6921"/>
          <a:stretch>
            <a:fillRect/>
          </a:stretch>
        </p:blipFill>
        <p:spPr>
          <a:xfrm>
            <a:off x="4572000" y="1987768"/>
            <a:ext cx="3951389" cy="4525963"/>
          </a:xfrm>
        </p:spPr>
      </p:pic>
      <p:sp>
        <p:nvSpPr>
          <p:cNvPr id="13" name="ZoneTexte 12"/>
          <p:cNvSpPr txBox="1"/>
          <p:nvPr/>
        </p:nvSpPr>
        <p:spPr>
          <a:xfrm>
            <a:off x="457200" y="5867400"/>
            <a:ext cx="2209800" cy="646331"/>
          </a:xfrm>
          <a:prstGeom prst="rect">
            <a:avLst/>
          </a:prstGeom>
          <a:noFill/>
        </p:spPr>
        <p:txBody>
          <a:bodyPr wrap="square" rtlCol="0">
            <a:spAutoFit/>
          </a:bodyPr>
          <a:lstStyle/>
          <a:p>
            <a:r>
              <a:rPr lang="fr-FR" dirty="0" smtClean="0"/>
              <a:t>Figure d’</a:t>
            </a:r>
            <a:r>
              <a:rPr lang="fr-FR" dirty="0" err="1" smtClean="0"/>
              <a:t>apres</a:t>
            </a:r>
            <a:r>
              <a:rPr lang="fr-FR" dirty="0" smtClean="0"/>
              <a:t> </a:t>
            </a:r>
            <a:r>
              <a:rPr lang="fr-FR" dirty="0" err="1" smtClean="0"/>
              <a:t>F.Gervais</a:t>
            </a:r>
            <a:r>
              <a:rPr lang="fr-FR" dirty="0" smtClean="0"/>
              <a:t> 2015.</a:t>
            </a:r>
            <a:endParaRPr lang="fr-FR" dirty="0"/>
          </a:p>
        </p:txBody>
      </p:sp>
      <p:sp>
        <p:nvSpPr>
          <p:cNvPr id="14" name="ZoneTexte 13"/>
          <p:cNvSpPr txBox="1"/>
          <p:nvPr/>
        </p:nvSpPr>
        <p:spPr>
          <a:xfrm>
            <a:off x="152400" y="2362200"/>
            <a:ext cx="3929494" cy="2031325"/>
          </a:xfrm>
          <a:prstGeom prst="rect">
            <a:avLst/>
          </a:prstGeom>
          <a:noFill/>
        </p:spPr>
        <p:txBody>
          <a:bodyPr wrap="none" rtlCol="0">
            <a:spAutoFit/>
          </a:bodyPr>
          <a:lstStyle/>
          <a:p>
            <a:r>
              <a:rPr lang="fr-FR" dirty="0" smtClean="0"/>
              <a:t>Il est paradoxal que des phénomènes </a:t>
            </a:r>
          </a:p>
          <a:p>
            <a:r>
              <a:rPr lang="fr-FR" dirty="0" smtClean="0"/>
              <a:t>aussi complexes se réduisent pour </a:t>
            </a:r>
          </a:p>
          <a:p>
            <a:r>
              <a:rPr lang="fr-FR" dirty="0" smtClean="0"/>
              <a:t>les écologistes </a:t>
            </a:r>
            <a:r>
              <a:rPr lang="fr-FR" dirty="0"/>
              <a:t>à</a:t>
            </a:r>
            <a:r>
              <a:rPr lang="fr-FR" dirty="0" smtClean="0"/>
              <a:t> UN SEUL </a:t>
            </a:r>
          </a:p>
          <a:p>
            <a:r>
              <a:rPr lang="fr-FR" dirty="0" smtClean="0"/>
              <a:t>Paramètre : le taux de CO2 dans l’air,</a:t>
            </a:r>
          </a:p>
          <a:p>
            <a:r>
              <a:rPr lang="fr-FR" dirty="0" smtClean="0"/>
              <a:t> et qu’il faille avoir recours </a:t>
            </a:r>
            <a:r>
              <a:rPr lang="fr-FR" dirty="0"/>
              <a:t>à</a:t>
            </a:r>
            <a:r>
              <a:rPr lang="fr-FR" dirty="0" smtClean="0"/>
              <a:t> d’ énormes </a:t>
            </a:r>
          </a:p>
          <a:p>
            <a:r>
              <a:rPr lang="fr-FR" dirty="0" smtClean="0"/>
              <a:t>Supercalculateurs si un simple appareil </a:t>
            </a:r>
          </a:p>
          <a:p>
            <a:r>
              <a:rPr lang="fr-FR" dirty="0" smtClean="0"/>
              <a:t>de mesure du CO2 suffit.</a:t>
            </a: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700" dirty="0" smtClean="0"/>
              <a:t>Evolution historique du CO2 dans l’</a:t>
            </a:r>
            <a:r>
              <a:rPr lang="fr-FR" sz="2700" dirty="0" err="1" smtClean="0"/>
              <a:t>atmosphere</a:t>
            </a:r>
            <a:r>
              <a:rPr lang="fr-FR" sz="2700" dirty="0" smtClean="0"/>
              <a:t>.</a:t>
            </a:r>
            <a:br>
              <a:rPr lang="fr-FR" sz="2700" dirty="0" smtClean="0"/>
            </a:br>
            <a:r>
              <a:rPr lang="fr-FR" sz="2700" dirty="0" smtClean="0"/>
              <a:t>Depuis 1960 la variation est l’ordre de +0.5% par an.</a:t>
            </a:r>
            <a:endParaRPr lang="fr-FR" sz="2700" dirty="0"/>
          </a:p>
        </p:txBody>
      </p:sp>
      <p:pic>
        <p:nvPicPr>
          <p:cNvPr id="4" name="Espace réservé du contenu 3" descr="Capture d’écran 2019-01-24 à 19.09.39.png"/>
          <p:cNvPicPr>
            <a:picLocks noGrp="1" noChangeAspect="1"/>
          </p:cNvPicPr>
          <p:nvPr>
            <p:ph idx="1"/>
          </p:nvPr>
        </p:nvPicPr>
        <p:blipFill>
          <a:blip r:embed="rId2"/>
          <a:stretch>
            <a:fillRect/>
          </a:stretch>
        </p:blipFill>
        <p:spPr>
          <a:xfrm>
            <a:off x="1507201" y="1600200"/>
            <a:ext cx="6129598" cy="4525963"/>
          </a:xfrm>
        </p:spPr>
      </p:pic>
      <p:sp>
        <p:nvSpPr>
          <p:cNvPr id="5" name="ZoneTexte 4"/>
          <p:cNvSpPr txBox="1"/>
          <p:nvPr/>
        </p:nvSpPr>
        <p:spPr>
          <a:xfrm>
            <a:off x="685800" y="5867400"/>
            <a:ext cx="2209800" cy="646331"/>
          </a:xfrm>
          <a:prstGeom prst="rect">
            <a:avLst/>
          </a:prstGeom>
          <a:noFill/>
        </p:spPr>
        <p:txBody>
          <a:bodyPr wrap="square" rtlCol="0">
            <a:spAutoFit/>
          </a:bodyPr>
          <a:lstStyle/>
          <a:p>
            <a:r>
              <a:rPr lang="fr-FR" dirty="0" smtClean="0"/>
              <a:t>D’</a:t>
            </a:r>
            <a:r>
              <a:rPr lang="fr-FR" dirty="0" err="1" smtClean="0"/>
              <a:t>apres</a:t>
            </a:r>
            <a:r>
              <a:rPr lang="fr-FR" dirty="0" smtClean="0"/>
              <a:t> </a:t>
            </a:r>
            <a:r>
              <a:rPr lang="fr-FR" dirty="0" err="1" smtClean="0"/>
              <a:t>F.Gervais</a:t>
            </a:r>
            <a:r>
              <a:rPr lang="fr-FR" dirty="0" smtClean="0"/>
              <a:t> 2015.</a:t>
            </a: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19-01-24 à 19.09.59.png"/>
          <p:cNvPicPr>
            <a:picLocks noChangeAspect="1"/>
          </p:cNvPicPr>
          <p:nvPr/>
        </p:nvPicPr>
        <p:blipFill>
          <a:blip r:embed="rId2"/>
          <a:stretch>
            <a:fillRect/>
          </a:stretch>
        </p:blipFill>
        <p:spPr>
          <a:xfrm>
            <a:off x="0" y="61985"/>
            <a:ext cx="9144000" cy="6734030"/>
          </a:xfrm>
          <a:prstGeom prst="rect">
            <a:avLst/>
          </a:prstGeom>
        </p:spPr>
      </p:pic>
      <p:sp>
        <p:nvSpPr>
          <p:cNvPr id="5" name="ZoneTexte 4"/>
          <p:cNvSpPr txBox="1"/>
          <p:nvPr/>
        </p:nvSpPr>
        <p:spPr>
          <a:xfrm>
            <a:off x="685800" y="61986"/>
            <a:ext cx="2209800" cy="646331"/>
          </a:xfrm>
          <a:prstGeom prst="rect">
            <a:avLst/>
          </a:prstGeom>
          <a:noFill/>
        </p:spPr>
        <p:txBody>
          <a:bodyPr wrap="square" rtlCol="0">
            <a:spAutoFit/>
          </a:bodyPr>
          <a:lstStyle/>
          <a:p>
            <a:r>
              <a:rPr lang="fr-FR" dirty="0" smtClean="0"/>
              <a:t>D’</a:t>
            </a:r>
            <a:r>
              <a:rPr lang="fr-FR" dirty="0" err="1" smtClean="0"/>
              <a:t>apres</a:t>
            </a:r>
            <a:r>
              <a:rPr lang="fr-FR" dirty="0" smtClean="0"/>
              <a:t> </a:t>
            </a:r>
            <a:r>
              <a:rPr lang="fr-FR" dirty="0" err="1" smtClean="0"/>
              <a:t>F.Gervais</a:t>
            </a:r>
            <a:r>
              <a:rPr lang="fr-FR" dirty="0" smtClean="0"/>
              <a:t> 2015.</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2400" dirty="0" smtClean="0"/>
              <a:t>Dans l’histoire de la Terre que l’on peut reconstituer par l’analyse des roches et sédiments, on constate l’absence de corrélation entre CO2 et température</a:t>
            </a:r>
            <a:endParaRPr lang="fr-FR" sz="2400" dirty="0"/>
          </a:p>
        </p:txBody>
      </p:sp>
      <p:pic>
        <p:nvPicPr>
          <p:cNvPr id="19" name="Espace réservé du contenu 18" descr="Capture d’écran 2019-01-27 à 16.38.06.png"/>
          <p:cNvPicPr>
            <a:picLocks noGrp="1" noChangeAspect="1"/>
          </p:cNvPicPr>
          <p:nvPr>
            <p:ph idx="1"/>
          </p:nvPr>
        </p:nvPicPr>
        <p:blipFill>
          <a:blip r:embed="rId2"/>
          <a:stretch>
            <a:fillRect/>
          </a:stretch>
        </p:blipFill>
        <p:spPr>
          <a:xfrm>
            <a:off x="1247373" y="1600200"/>
            <a:ext cx="6649254"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smtClean="0"/>
              <a:t>Le Plan Pluriannuel de l’Energie </a:t>
            </a:r>
            <a:br>
              <a:rPr lang="fr-FR" sz="3200" dirty="0" smtClean="0"/>
            </a:br>
            <a:r>
              <a:rPr lang="fr-FR" sz="2222" dirty="0" smtClean="0"/>
              <a:t>(Novembre 2018)</a:t>
            </a:r>
            <a:r>
              <a:rPr lang="fr-FR" sz="3200" dirty="0" smtClean="0"/>
              <a:t/>
            </a:r>
            <a:br>
              <a:rPr lang="fr-FR" sz="3200" dirty="0" smtClean="0"/>
            </a:br>
            <a:endParaRPr lang="fr-FR" sz="2000" dirty="0"/>
          </a:p>
        </p:txBody>
      </p:sp>
      <p:sp>
        <p:nvSpPr>
          <p:cNvPr id="3" name="Espace réservé du contenu 2"/>
          <p:cNvSpPr>
            <a:spLocks noGrp="1"/>
          </p:cNvSpPr>
          <p:nvPr>
            <p:ph idx="1"/>
          </p:nvPr>
        </p:nvSpPr>
        <p:spPr/>
        <p:txBody>
          <a:bodyPr>
            <a:normAutofit fontScale="92500" lnSpcReduction="20000"/>
          </a:bodyPr>
          <a:lstStyle/>
          <a:p>
            <a:pPr marL="514350" indent="-514350"/>
            <a:r>
              <a:rPr lang="fr-FR" dirty="0" smtClean="0"/>
              <a:t>Points essentiels</a:t>
            </a:r>
            <a:br>
              <a:rPr lang="fr-FR" dirty="0" smtClean="0"/>
            </a:br>
            <a:r>
              <a:rPr lang="fr-FR" sz="2000" dirty="0" smtClean="0"/>
              <a:t>Sortie des énergies fossiles en 2050</a:t>
            </a:r>
            <a:br>
              <a:rPr lang="fr-FR" sz="2000" dirty="0" smtClean="0"/>
            </a:br>
            <a:r>
              <a:rPr lang="fr-FR" sz="2000" dirty="0" smtClean="0"/>
              <a:t>Baisse de la part du nucléaire à 50% d’ici 2035</a:t>
            </a:r>
            <a:br>
              <a:rPr lang="fr-FR" sz="2000" dirty="0" smtClean="0"/>
            </a:br>
            <a:r>
              <a:rPr lang="fr-FR" sz="2000" dirty="0" smtClean="0"/>
              <a:t>Baisse de la consommation de 14% en 2028 par rapport à 2012</a:t>
            </a:r>
          </a:p>
          <a:p>
            <a:pPr marL="514350" indent="-514350"/>
            <a:r>
              <a:rPr lang="fr-FR" sz="2000" dirty="0" smtClean="0"/>
              <a:t>La production d’électricité a été de 565 </a:t>
            </a:r>
            <a:r>
              <a:rPr lang="fr-FR" sz="2000" dirty="0" err="1" smtClean="0"/>
              <a:t>Twh</a:t>
            </a:r>
            <a:r>
              <a:rPr lang="fr-FR" sz="2000" dirty="0" smtClean="0"/>
              <a:t> ( 565 000 gigawatt heures) en 2012.</a:t>
            </a:r>
            <a:br>
              <a:rPr lang="fr-FR" sz="2000" dirty="0" smtClean="0"/>
            </a:br>
            <a:r>
              <a:rPr lang="fr-FR" sz="2000" dirty="0" smtClean="0">
                <a:solidFill>
                  <a:schemeClr val="accent2">
                    <a:lumMod val="75000"/>
                  </a:schemeClr>
                </a:solidFill>
              </a:rPr>
              <a:t>La consommation en France a été de 490 </a:t>
            </a:r>
            <a:r>
              <a:rPr lang="fr-FR" sz="2000" dirty="0" err="1" smtClean="0">
                <a:solidFill>
                  <a:schemeClr val="accent2">
                    <a:lumMod val="75000"/>
                  </a:schemeClr>
                </a:solidFill>
              </a:rPr>
              <a:t>Twh</a:t>
            </a:r>
            <a:endParaRPr lang="fr-FR" sz="2000" dirty="0" smtClean="0">
              <a:solidFill>
                <a:schemeClr val="accent2">
                  <a:lumMod val="75000"/>
                </a:schemeClr>
              </a:solidFill>
            </a:endParaRPr>
          </a:p>
          <a:p>
            <a:pPr marL="514350" indent="-514350"/>
            <a:r>
              <a:rPr lang="fr-FR" sz="2000" dirty="0" smtClean="0">
                <a:solidFill>
                  <a:srgbClr val="953735"/>
                </a:solidFill>
              </a:rPr>
              <a:t>La consommation en 2028 </a:t>
            </a:r>
            <a:r>
              <a:rPr lang="fr-FR" sz="2000" dirty="0" smtClean="0"/>
              <a:t>devra donc être de 429 </a:t>
            </a:r>
            <a:r>
              <a:rPr lang="fr-FR" sz="2000" dirty="0" err="1" smtClean="0"/>
              <a:t>Twh</a:t>
            </a:r>
            <a:r>
              <a:rPr lang="fr-FR" sz="2000" dirty="0" smtClean="0"/>
              <a:t>, pour une population estimée de 68 Millions d’habitants ( INSEE: +1 million tous les 3 ans), </a:t>
            </a:r>
            <a:r>
              <a:rPr lang="fr-FR" sz="2000" dirty="0" smtClean="0">
                <a:solidFill>
                  <a:srgbClr val="953735"/>
                </a:solidFill>
              </a:rPr>
              <a:t>soit 6309 </a:t>
            </a:r>
            <a:r>
              <a:rPr lang="fr-FR" sz="2000" dirty="0" err="1" smtClean="0">
                <a:solidFill>
                  <a:srgbClr val="953735"/>
                </a:solidFill>
              </a:rPr>
              <a:t>Kwh</a:t>
            </a:r>
            <a:r>
              <a:rPr lang="fr-FR" sz="2000" dirty="0" smtClean="0">
                <a:solidFill>
                  <a:srgbClr val="953735"/>
                </a:solidFill>
              </a:rPr>
              <a:t> par habitant,  </a:t>
            </a:r>
            <a:r>
              <a:rPr lang="fr-FR" sz="2000" dirty="0">
                <a:solidFill>
                  <a:srgbClr val="953735"/>
                </a:solidFill>
              </a:rPr>
              <a:t>s</a:t>
            </a:r>
            <a:r>
              <a:rPr lang="fr-FR" sz="2000" dirty="0" smtClean="0">
                <a:solidFill>
                  <a:srgbClr val="953735"/>
                </a:solidFill>
              </a:rPr>
              <a:t>oit le niveau de 1991.</a:t>
            </a:r>
          </a:p>
          <a:p>
            <a:pPr marL="514350" indent="-514350"/>
            <a:r>
              <a:rPr lang="fr-FR" sz="2000" dirty="0" smtClean="0"/>
              <a:t>Parc automobile de 4.8 Millions de véhicules électriques en 2028</a:t>
            </a:r>
            <a:br>
              <a:rPr lang="fr-FR" sz="2000" dirty="0" smtClean="0"/>
            </a:br>
            <a:r>
              <a:rPr lang="fr-FR" sz="2000" dirty="0" smtClean="0"/>
              <a:t>       soit une demande de ~ 1600 </a:t>
            </a:r>
            <a:r>
              <a:rPr lang="fr-FR" sz="2000" dirty="0" err="1" smtClean="0"/>
              <a:t>Kwh</a:t>
            </a:r>
            <a:r>
              <a:rPr lang="fr-FR" sz="2000" dirty="0" smtClean="0"/>
              <a:t> par voiture/an.</a:t>
            </a:r>
          </a:p>
          <a:p>
            <a:pPr marL="514350" indent="-514350"/>
            <a:r>
              <a:rPr lang="fr-FR" sz="2000" dirty="0" smtClean="0"/>
              <a:t>Véhicules thermiques limites à 60g CO2/km en 2030 et interdiction de ces véhicules en 2040.</a:t>
            </a:r>
            <a:br>
              <a:rPr lang="fr-FR" sz="2000" dirty="0" smtClean="0"/>
            </a:br>
            <a:r>
              <a:rPr lang="fr-FR" dirty="0" smtClean="0"/>
              <a:t> </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a:bodyPr>
          <a:lstStyle/>
          <a:p>
            <a:r>
              <a:rPr lang="fr-FR" sz="2400" dirty="0" smtClean="0"/>
              <a:t>Variations naturelles du climat</a:t>
            </a:r>
            <a:endParaRPr lang="fr-FR" sz="2400" dirty="0"/>
          </a:p>
        </p:txBody>
      </p:sp>
      <p:sp>
        <p:nvSpPr>
          <p:cNvPr id="12" name="Espace réservé du contenu 11"/>
          <p:cNvSpPr>
            <a:spLocks noGrp="1"/>
          </p:cNvSpPr>
          <p:nvPr>
            <p:ph sz="half" idx="1"/>
          </p:nvPr>
        </p:nvSpPr>
        <p:spPr>
          <a:xfrm>
            <a:off x="457200" y="1600200"/>
            <a:ext cx="3798643" cy="4525963"/>
          </a:xfrm>
        </p:spPr>
        <p:txBody>
          <a:bodyPr/>
          <a:lstStyle/>
          <a:p>
            <a:r>
              <a:rPr lang="fr-FR" sz="2200" dirty="0" smtClean="0"/>
              <a:t>Les variations de températures s’expliquent par des variations de phénomènes naturels: position de la terre par rapport au soleil, oscillations décennales des océans…</a:t>
            </a:r>
          </a:p>
          <a:p>
            <a:r>
              <a:rPr lang="fr-FR" sz="2200" dirty="0" smtClean="0"/>
              <a:t>Il y a en fait superposition de cycles: cycle de 60 ans ci-contre et cycles plus longs.( Voir l’Optimum </a:t>
            </a:r>
            <a:r>
              <a:rPr lang="fr-FR" sz="2200" dirty="0" err="1" smtClean="0"/>
              <a:t>medieval</a:t>
            </a:r>
            <a:r>
              <a:rPr lang="fr-FR" sz="2200" dirty="0" smtClean="0"/>
              <a:t>, le Petit </a:t>
            </a:r>
            <a:r>
              <a:rPr lang="fr-FR" sz="2200" dirty="0"/>
              <a:t>A</a:t>
            </a:r>
            <a:r>
              <a:rPr lang="fr-FR" sz="2200" dirty="0" smtClean="0"/>
              <a:t>ge de Glace…) </a:t>
            </a:r>
            <a:r>
              <a:rPr lang="fr-FR" dirty="0" smtClean="0"/>
              <a:t>  </a:t>
            </a:r>
            <a:endParaRPr lang="fr-FR" dirty="0"/>
          </a:p>
        </p:txBody>
      </p:sp>
      <p:pic>
        <p:nvPicPr>
          <p:cNvPr id="14" name="Espace réservé du contenu 13" descr="Capture d’écran 2019-01-27 à 16.40.08.png"/>
          <p:cNvPicPr>
            <a:picLocks noGrp="1" noChangeAspect="1"/>
          </p:cNvPicPr>
          <p:nvPr>
            <p:ph sz="half" idx="2"/>
          </p:nvPr>
        </p:nvPicPr>
        <p:blipFill>
          <a:blip r:embed="rId2"/>
          <a:srcRect t="11805" r="5159"/>
          <a:stretch>
            <a:fillRect/>
          </a:stretch>
        </p:blipFill>
        <p:spPr>
          <a:xfrm>
            <a:off x="4255843" y="2362200"/>
            <a:ext cx="4612343" cy="3429000"/>
          </a:xfrm>
        </p:spPr>
      </p:pic>
      <p:sp>
        <p:nvSpPr>
          <p:cNvPr id="15" name="ZoneTexte 14"/>
          <p:cNvSpPr txBox="1"/>
          <p:nvPr/>
        </p:nvSpPr>
        <p:spPr>
          <a:xfrm>
            <a:off x="5410200" y="1258669"/>
            <a:ext cx="3276600" cy="646331"/>
          </a:xfrm>
          <a:prstGeom prst="rect">
            <a:avLst/>
          </a:prstGeom>
          <a:noFill/>
        </p:spPr>
        <p:txBody>
          <a:bodyPr wrap="square" rtlCol="0">
            <a:spAutoFit/>
          </a:bodyPr>
          <a:lstStyle/>
          <a:p>
            <a:r>
              <a:rPr lang="fr-FR" dirty="0" smtClean="0"/>
              <a:t> </a:t>
            </a:r>
            <a:r>
              <a:rPr dirty="0"/>
              <a:t>D’après Klyashtorin et </a:t>
            </a:r>
            <a:r>
              <a:rPr dirty="0" smtClean="0"/>
              <a:t>Lyubushin</a:t>
            </a:r>
            <a:r>
              <a:rPr lang="en-US" dirty="0" smtClean="0"/>
              <a:t>(2003)</a:t>
            </a:r>
            <a:r>
              <a:rPr dirty="0" smtClean="0"/>
              <a:t> </a:t>
            </a:r>
          </a:p>
          <a:p>
            <a:endParaRPr lang="fr-FR" dirty="0"/>
          </a:p>
        </p:txBody>
      </p:sp>
      <p:sp>
        <p:nvSpPr>
          <p:cNvPr id="16" name="ZoneTexte 15"/>
          <p:cNvSpPr txBox="1"/>
          <p:nvPr/>
        </p:nvSpPr>
        <p:spPr>
          <a:xfrm>
            <a:off x="5410200" y="1905000"/>
            <a:ext cx="3429000" cy="276999"/>
          </a:xfrm>
          <a:prstGeom prst="rect">
            <a:avLst/>
          </a:prstGeom>
          <a:noFill/>
        </p:spPr>
        <p:txBody>
          <a:bodyPr wrap="square" rtlCol="0">
            <a:spAutoFit/>
          </a:bodyPr>
          <a:lstStyle/>
          <a:p>
            <a:r>
              <a:rPr lang="fr-FR" baseline="30000" dirty="0"/>
              <a:t>Données mises à jour 2013 d’après </a:t>
            </a:r>
            <a:r>
              <a:rPr lang="fr-FR" baseline="30000" dirty="0" err="1"/>
              <a:t>HadCRUT</a:t>
            </a:r>
            <a:r>
              <a:rPr lang="fr-FR" baseline="30000" dirty="0"/>
              <a:t> </a:t>
            </a:r>
            <a:r>
              <a:rPr lang="fr-FR" baseline="30000" dirty="0" smtClean="0"/>
              <a:t>4</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sz="2600" dirty="0" smtClean="0"/>
              <a:t>Variations longues de l’</a:t>
            </a:r>
            <a:r>
              <a:rPr lang="fr-FR" sz="2600" dirty="0" err="1" smtClean="0"/>
              <a:t>activite</a:t>
            </a:r>
            <a:r>
              <a:rPr lang="fr-FR" sz="2600" dirty="0" smtClean="0"/>
              <a:t> solaire</a:t>
            </a:r>
            <a:endParaRPr lang="fr-FR" sz="2600" dirty="0"/>
          </a:p>
        </p:txBody>
      </p:sp>
      <p:sp>
        <p:nvSpPr>
          <p:cNvPr id="6" name="Espace réservé du texte vertical 5"/>
          <p:cNvSpPr>
            <a:spLocks noGrp="1"/>
          </p:cNvSpPr>
          <p:nvPr>
            <p:ph idx="1"/>
          </p:nvPr>
        </p:nvSpPr>
        <p:spPr>
          <a:xfrm>
            <a:off x="457200" y="1219200"/>
            <a:ext cx="8229600" cy="5029200"/>
          </a:xfrm>
        </p:spPr>
        <p:txBody>
          <a:bodyPr>
            <a:normAutofit lnSpcReduction="10000"/>
          </a:bodyPr>
          <a:lstStyle/>
          <a:p>
            <a:r>
              <a:rPr lang="fr-FR" sz="2000" dirty="0" smtClean="0"/>
              <a:t>Le Petit Age de Glace est une période de climat très froid qui a duré de 1303, juste après l’Optimum médiéval, a 1860, date du début de la fonte des glaciers en Europe ( Voir </a:t>
            </a:r>
            <a:r>
              <a:rPr lang="fr-FR" sz="2000" dirty="0" err="1" smtClean="0"/>
              <a:t>E.LeROY</a:t>
            </a:r>
            <a:r>
              <a:rPr lang="fr-FR" sz="2000" dirty="0" smtClean="0"/>
              <a:t> </a:t>
            </a:r>
            <a:r>
              <a:rPr lang="fr-FR" sz="2000" dirty="0" err="1" smtClean="0"/>
              <a:t>Ladurie</a:t>
            </a:r>
            <a:r>
              <a:rPr lang="fr-FR" sz="2000" dirty="0" smtClean="0"/>
              <a:t> « Histoire du Climat… »).</a:t>
            </a:r>
          </a:p>
          <a:p>
            <a:r>
              <a:rPr lang="fr-FR" sz="2000" dirty="0" smtClean="0"/>
              <a:t>Les astronomes Herschel et </a:t>
            </a:r>
            <a:r>
              <a:rPr lang="fr-FR" sz="2000" dirty="0" err="1" smtClean="0"/>
              <a:t>Maunder</a:t>
            </a:r>
            <a:r>
              <a:rPr lang="fr-FR" sz="2000" dirty="0" smtClean="0"/>
              <a:t> ont remarqué que pendant cette période les taches solaires, observées depuis que Galilée a inventé la lunette astronomique, avaient disparues.</a:t>
            </a:r>
          </a:p>
          <a:p>
            <a:r>
              <a:rPr lang="fr-FR" sz="2000" dirty="0" smtClean="0"/>
              <a:t>Depuis on sait que les tâches solaires influencent le climat terrestre ( expérience « CLOUD » du CERN) en déviant le flux de particules ionisantes qui favorisent la formation des nuages. L’absence de t</a:t>
            </a:r>
            <a:r>
              <a:rPr lang="fr-FR" sz="1800" dirty="0" smtClean="0"/>
              <a:t>â</a:t>
            </a:r>
            <a:r>
              <a:rPr lang="fr-FR" sz="2000" dirty="0" smtClean="0"/>
              <a:t>ches entraine donc une couverture nuageuse plus importante et des hivers froids. (Voir les tableaux de Bruegel). Les taches sont liées à l’activité magnétique du soleil. (</a:t>
            </a:r>
            <a:r>
              <a:rPr lang="fr-FR" sz="2000" dirty="0" err="1" smtClean="0"/>
              <a:t>Wilcox</a:t>
            </a:r>
            <a:r>
              <a:rPr lang="fr-FR" sz="2000" dirty="0" smtClean="0"/>
              <a:t> </a:t>
            </a:r>
            <a:r>
              <a:rPr lang="fr-FR" sz="2000" dirty="0" err="1" smtClean="0"/>
              <a:t>Solar</a:t>
            </a:r>
            <a:r>
              <a:rPr lang="fr-FR" sz="2000" dirty="0" smtClean="0"/>
              <a:t> </a:t>
            </a:r>
            <a:r>
              <a:rPr lang="fr-FR" sz="2000" dirty="0" err="1" smtClean="0"/>
              <a:t>Observatory</a:t>
            </a:r>
            <a:r>
              <a:rPr lang="fr-FR" sz="2000" dirty="0" smtClean="0"/>
              <a:t>)</a:t>
            </a:r>
          </a:p>
          <a:p>
            <a:r>
              <a:rPr lang="fr-FR" sz="2000" dirty="0" smtClean="0"/>
              <a:t>Une équipe d’astronomes Anglais et Russes ( </a:t>
            </a:r>
            <a:r>
              <a:rPr lang="fr-FR" sz="2000" dirty="0" err="1" smtClean="0"/>
              <a:t>V.Zharkova</a:t>
            </a:r>
            <a:r>
              <a:rPr lang="fr-FR" sz="2000" dirty="0" smtClean="0"/>
              <a:t> and al) a modélisé les variations de l’activité magnétique,  ont reconstitué son historique sur plusieurs </a:t>
            </a:r>
            <a:r>
              <a:rPr lang="fr-FR" sz="2000" dirty="0" err="1" smtClean="0"/>
              <a:t>siecles</a:t>
            </a:r>
            <a:r>
              <a:rPr lang="fr-FR" sz="2000" dirty="0" smtClean="0"/>
              <a:t>, et vérifié le modèle sur les observations récentes.( Nature. </a:t>
            </a:r>
            <a:r>
              <a:rPr lang="fr-FR" sz="2000" dirty="0" err="1" smtClean="0"/>
              <a:t>October</a:t>
            </a:r>
            <a:r>
              <a:rPr lang="fr-FR" sz="2000" dirty="0" smtClean="0"/>
              <a:t> 2015)   </a:t>
            </a:r>
            <a:endParaRPr lang="fr-FR"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96962"/>
          </a:xfrm>
        </p:spPr>
        <p:txBody>
          <a:bodyPr>
            <a:normAutofit fontScale="90000"/>
          </a:bodyPr>
          <a:lstStyle/>
          <a:p>
            <a:r>
              <a:rPr lang="fr-FR" sz="1900" dirty="0" smtClean="0"/>
              <a:t>Périodicité des Cycles solaires.</a:t>
            </a:r>
            <a:br>
              <a:rPr lang="fr-FR" sz="1900" dirty="0" smtClean="0"/>
            </a:br>
            <a:r>
              <a:rPr lang="fr-FR" sz="1900" dirty="0" smtClean="0"/>
              <a:t>On retrouve les cycles de 11 ans bien connus. Le cycle 21 autour de 1980 correspond </a:t>
            </a:r>
            <a:r>
              <a:rPr lang="fr-FR" sz="1800" dirty="0" smtClean="0"/>
              <a:t>à</a:t>
            </a:r>
            <a:r>
              <a:rPr lang="fr-FR" sz="1900" dirty="0" smtClean="0"/>
              <a:t> une période chaude, qui a déclenché les alarmes sur le climat.</a:t>
            </a:r>
            <a:br>
              <a:rPr lang="fr-FR" sz="1900" dirty="0" smtClean="0"/>
            </a:br>
            <a:r>
              <a:rPr lang="fr-FR" sz="1900" dirty="0" smtClean="0"/>
              <a:t>L’</a:t>
            </a:r>
            <a:r>
              <a:rPr lang="fr-FR" sz="1900" dirty="0" err="1" smtClean="0"/>
              <a:t>activite</a:t>
            </a:r>
            <a:r>
              <a:rPr lang="fr-FR" sz="1900" dirty="0" smtClean="0"/>
              <a:t> a décru depuis ~1995, ce qui correspond </a:t>
            </a:r>
            <a:r>
              <a:rPr lang="fr-FR" sz="1800" dirty="0" smtClean="0"/>
              <a:t>à</a:t>
            </a:r>
            <a:r>
              <a:rPr lang="fr-FR" sz="1900" dirty="0" smtClean="0"/>
              <a:t> la pause relative (voir diapo 23)   </a:t>
            </a:r>
            <a:endParaRPr lang="fr-FR" sz="1900" dirty="0"/>
          </a:p>
        </p:txBody>
      </p:sp>
      <p:pic>
        <p:nvPicPr>
          <p:cNvPr id="8" name="Espace réservé du contenu 7" descr="Capture d’écran 2019-01-27 à 19.07.45.png"/>
          <p:cNvPicPr>
            <a:picLocks noGrp="1" noChangeAspect="1"/>
          </p:cNvPicPr>
          <p:nvPr>
            <p:ph idx="1"/>
          </p:nvPr>
        </p:nvPicPr>
        <p:blipFill>
          <a:blip r:embed="rId2"/>
          <a:stretch>
            <a:fillRect/>
          </a:stretch>
        </p:blipFill>
        <p:spPr>
          <a:xfrm>
            <a:off x="292780" y="1600200"/>
            <a:ext cx="8645496" cy="4572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ormAutofit fontScale="90000"/>
          </a:bodyPr>
          <a:lstStyle/>
          <a:p>
            <a:r>
              <a:rPr lang="fr-FR" sz="2400" dirty="0" smtClean="0"/>
              <a:t>Le modèle prévoit un très fort refroidissement après le cycle 26 (~2030) qui devrait durer environ 30 ans.</a:t>
            </a:r>
            <a:br>
              <a:rPr lang="fr-FR" sz="2400" dirty="0" smtClean="0"/>
            </a:br>
            <a:r>
              <a:rPr lang="fr-FR" sz="2400" dirty="0" smtClean="0"/>
              <a:t>Ce refroidissement serait bien plus sévère que le « Petit Age de Glace » durant lequel la Tamise a été gelée sur plusieurs mètres d’ épaisseur.</a:t>
            </a:r>
            <a:endParaRPr lang="fr-FR" sz="2400" dirty="0"/>
          </a:p>
        </p:txBody>
      </p:sp>
      <p:pic>
        <p:nvPicPr>
          <p:cNvPr id="4" name="Espace réservé du contenu 3" descr="Capture d’écran 2019-01-27 à 19.08.09.png"/>
          <p:cNvPicPr>
            <a:picLocks noGrp="1" noChangeAspect="1"/>
          </p:cNvPicPr>
          <p:nvPr>
            <p:ph idx="1"/>
          </p:nvPr>
        </p:nvPicPr>
        <p:blipFill>
          <a:blip r:embed="rId2"/>
          <a:stretch>
            <a:fillRect/>
          </a:stretch>
        </p:blipFill>
        <p:spPr>
          <a:xfrm>
            <a:off x="457200" y="1651210"/>
            <a:ext cx="8229600" cy="442394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Dérèglement du climat…ou de la raison?</a:t>
            </a:r>
            <a:endParaRPr lang="fr-FR" sz="2800" dirty="0"/>
          </a:p>
        </p:txBody>
      </p:sp>
      <p:sp>
        <p:nvSpPr>
          <p:cNvPr id="3" name="Espace réservé du contenu 2"/>
          <p:cNvSpPr>
            <a:spLocks noGrp="1"/>
          </p:cNvSpPr>
          <p:nvPr>
            <p:ph idx="1"/>
          </p:nvPr>
        </p:nvSpPr>
        <p:spPr/>
        <p:txBody>
          <a:bodyPr>
            <a:normAutofit/>
          </a:bodyPr>
          <a:lstStyle/>
          <a:p>
            <a:r>
              <a:rPr lang="fr-FR" sz="2000" dirty="0" smtClean="0"/>
              <a:t>Les services de communication du gouvernement demandent aux journalistes de ne plus parler de  réchauffement mais de « changement » ou de « chaos climatique </a:t>
            </a:r>
            <a:r>
              <a:rPr lang="fr-FR" sz="1800" i="1" dirty="0" smtClean="0"/>
              <a:t>» (Philippe Verdier. Climat Investigation ) </a:t>
            </a:r>
          </a:p>
          <a:p>
            <a:r>
              <a:rPr lang="fr-FR" sz="2000" dirty="0" smtClean="0"/>
              <a:t>Les périodes de froid sévères des hivers depuis 2010 ( -50 </a:t>
            </a:r>
            <a:r>
              <a:rPr lang="fr-FR" sz="2000" dirty="0" err="1" smtClean="0"/>
              <a:t>deg</a:t>
            </a:r>
            <a:r>
              <a:rPr lang="fr-FR" sz="2000" dirty="0" smtClean="0"/>
              <a:t> C jusqu’à -60 </a:t>
            </a:r>
            <a:r>
              <a:rPr lang="fr-FR" sz="2000" dirty="0" err="1" smtClean="0"/>
              <a:t>deg</a:t>
            </a:r>
            <a:r>
              <a:rPr lang="fr-FR" sz="2000" dirty="0" smtClean="0"/>
              <a:t> C dans l’</a:t>
            </a:r>
            <a:r>
              <a:rPr lang="fr-FR" sz="2000" dirty="0" err="1" smtClean="0"/>
              <a:t>Amerique</a:t>
            </a:r>
            <a:r>
              <a:rPr lang="fr-FR" sz="2000" dirty="0" smtClean="0"/>
              <a:t> du Nord) sont dus au « réchauffement ». ( Le Figaro 27 Décembre 2018: « Les vagues de froid </a:t>
            </a:r>
            <a:r>
              <a:rPr lang="fr-FR" sz="2000" dirty="0"/>
              <a:t>p</a:t>
            </a:r>
            <a:r>
              <a:rPr lang="fr-FR" sz="2000" dirty="0" smtClean="0"/>
              <a:t>olaire sont bien liées au réchauffement de la planète »).</a:t>
            </a:r>
            <a:br>
              <a:rPr lang="fr-FR" sz="2000" dirty="0" smtClean="0"/>
            </a:br>
            <a:r>
              <a:rPr lang="fr-FR" sz="2000" dirty="0" smtClean="0"/>
              <a:t>Arguments abondamment repris par les Démocrates aux US. </a:t>
            </a:r>
          </a:p>
          <a:p>
            <a:r>
              <a:rPr lang="fr-FR" sz="2000" dirty="0" smtClean="0"/>
              <a:t>Le CO2 est responsable des éruptions volcaniques, des tremblement de terre, des tsunamis, des inondations et de la sècheresse,… (François Hollande. Discours aux Nations Unies.2015).</a:t>
            </a:r>
          </a:p>
          <a:p>
            <a:r>
              <a:rPr lang="fr-FR" sz="2000" dirty="0" smtClean="0"/>
              <a:t>Le CO2 est responsable de la montée du terrorisme. ( </a:t>
            </a:r>
            <a:r>
              <a:rPr lang="fr-FR" sz="2000" dirty="0" err="1" smtClean="0"/>
              <a:t>E.Macron</a:t>
            </a:r>
            <a:r>
              <a:rPr lang="fr-FR" sz="2000" dirty="0" smtClean="0"/>
              <a:t> 10 Juillet 2017. Repris par </a:t>
            </a:r>
            <a:r>
              <a:rPr lang="fr-FR" sz="2000" dirty="0" err="1" smtClean="0"/>
              <a:t>C.Castaner</a:t>
            </a:r>
            <a:r>
              <a:rPr lang="fr-FR" sz="2000" dirty="0" smtClean="0"/>
              <a:t> en 2019)  </a:t>
            </a:r>
            <a:endParaRPr lang="fr-FR" sz="1800" dirty="0" smtClean="0"/>
          </a:p>
          <a:p>
            <a:endParaRPr lang="fr-FR"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normAutofit fontScale="92500" lnSpcReduction="20000"/>
          </a:bodyPr>
          <a:lstStyle/>
          <a:p>
            <a:r>
              <a:rPr lang="fr-FR" sz="2400" dirty="0" smtClean="0"/>
              <a:t>Si le « Petit Age de Glace » revient les Européens seront désarmés sur le plan énergétique, tandis que les Russes, Chinois et Américains disposeront de ressources fossiles considérables, mais pas inépuisables.</a:t>
            </a:r>
          </a:p>
          <a:p>
            <a:r>
              <a:rPr lang="fr-FR" sz="2400" dirty="0" smtClean="0"/>
              <a:t>La Recherche d’ énergies nouvelles </a:t>
            </a:r>
            <a:r>
              <a:rPr lang="fr-FR" sz="2400" dirty="0" err="1" smtClean="0">
                <a:solidFill>
                  <a:srgbClr val="C0504D"/>
                </a:solidFill>
              </a:rPr>
              <a:t>non-intermitentes</a:t>
            </a:r>
            <a:r>
              <a:rPr lang="fr-FR" sz="2400" dirty="0" smtClean="0">
                <a:solidFill>
                  <a:srgbClr val="C0504D"/>
                </a:solidFill>
              </a:rPr>
              <a:t> </a:t>
            </a:r>
            <a:r>
              <a:rPr lang="fr-FR" sz="2400" dirty="0" smtClean="0"/>
              <a:t>a été arrêtée en Europe, (à l’exception du projet ITER à l’avenir encore incertain) alors qu’elle est très active aux US, Russie, Chine: réacteurs nucléaires au Thorium, Fusion </a:t>
            </a:r>
            <a:r>
              <a:rPr lang="fr-FR" sz="2400" dirty="0" err="1" smtClean="0"/>
              <a:t>aneutronique</a:t>
            </a:r>
            <a:r>
              <a:rPr lang="fr-FR" sz="2400" dirty="0" smtClean="0"/>
              <a:t> ( </a:t>
            </a:r>
            <a:r>
              <a:rPr lang="fr-FR" sz="2400" dirty="0" err="1" smtClean="0"/>
              <a:t>z-machine</a:t>
            </a:r>
            <a:r>
              <a:rPr lang="fr-FR" sz="2400" dirty="0" smtClean="0"/>
              <a:t> de </a:t>
            </a:r>
            <a:r>
              <a:rPr lang="fr-FR" sz="2400" dirty="0" err="1" smtClean="0"/>
              <a:t>Lockeed-Martin</a:t>
            </a:r>
            <a:r>
              <a:rPr lang="fr-FR" sz="2400" dirty="0" smtClean="0"/>
              <a:t>).</a:t>
            </a:r>
          </a:p>
          <a:p>
            <a:endParaRPr lang="fr-FR" sz="2400" dirty="0" smtClean="0"/>
          </a:p>
          <a:p>
            <a:r>
              <a:rPr lang="fr-FR" sz="2400" dirty="0" smtClean="0"/>
              <a:t>Le dévoiement des préoccupations écologiques légitimes au profit d’</a:t>
            </a:r>
            <a:r>
              <a:rPr lang="fr-FR" sz="2400" dirty="0" err="1" smtClean="0"/>
              <a:t>interêts</a:t>
            </a:r>
            <a:r>
              <a:rPr lang="fr-FR" sz="2400" dirty="0" smtClean="0"/>
              <a:t> privés considérables (Eolien…) conduisent l’Europe et singulièrement la France à des lendemains difficiles.</a:t>
            </a:r>
          </a:p>
          <a:p>
            <a:endParaRPr lang="fr-FR" sz="2400" dirty="0">
              <a:solidFill>
                <a:srgbClr val="000000"/>
              </a:solidFill>
            </a:endParaRPr>
          </a:p>
          <a:p>
            <a:pPr>
              <a:buNone/>
            </a:pPr>
            <a:r>
              <a:rPr lang="fr-FR" sz="2400" dirty="0" smtClean="0">
                <a:solidFill>
                  <a:srgbClr val="C0504D"/>
                </a:solidFill>
              </a:rPr>
              <a:t> </a:t>
            </a:r>
            <a:endParaRPr lang="fr-FR" sz="2400" dirty="0">
              <a:solidFill>
                <a:srgbClr val="C0504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PPE et coût de l’ énergie</a:t>
            </a:r>
            <a:br>
              <a:rPr lang="fr-FR" dirty="0" smtClean="0"/>
            </a:br>
            <a:r>
              <a:rPr lang="fr-FR" sz="2222" dirty="0" smtClean="0"/>
              <a:t>(source IFRAP Janvier 2018)</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sz="2400" dirty="0" smtClean="0"/>
              <a:t>Les Français ont dépensé pour l’ énergie en moyenne 2300 Euros (INSEE 2006), soit 8.4% de leurs dépenses, contre 4.8% pour le logement et 3.6% pour les transports.</a:t>
            </a:r>
          </a:p>
          <a:p>
            <a:r>
              <a:rPr lang="fr-FR" sz="2400" dirty="0" smtClean="0"/>
              <a:t>Forte disparité de dépenses d’ énergie entre le logement urbain (5.7%) et rural (11.3%)</a:t>
            </a:r>
          </a:p>
          <a:p>
            <a:r>
              <a:rPr lang="fr-FR" sz="2400" dirty="0" smtClean="0"/>
              <a:t>Relative homogénéité selon le niveau de vie: 20% d’ écart entre les 20% les plus pauvres et les 20% les plus riches.</a:t>
            </a:r>
          </a:p>
          <a:p>
            <a:pPr>
              <a:buNone/>
            </a:pPr>
            <a:endParaRPr lang="fr-FR" sz="2400" dirty="0" smtClean="0"/>
          </a:p>
          <a:p>
            <a:pPr>
              <a:buNone/>
            </a:pPr>
            <a:r>
              <a:rPr lang="fr-FR" sz="2800" dirty="0" smtClean="0">
                <a:solidFill>
                  <a:srgbClr val="953735"/>
                </a:solidFill>
              </a:rPr>
              <a:t>Un renchérissement du cout de l’ énergie pénaliserait surtout les ménages ruraux les moins aisés.  </a:t>
            </a:r>
            <a:endParaRPr lang="fr-FR" sz="2800" dirty="0">
              <a:solidFill>
                <a:srgbClr val="95373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762000"/>
          </a:xfrm>
        </p:spPr>
        <p:txBody>
          <a:bodyPr>
            <a:normAutofit fontScale="90000"/>
          </a:bodyPr>
          <a:lstStyle/>
          <a:p>
            <a:r>
              <a:rPr lang="fr-FR" sz="3556" dirty="0" smtClean="0"/>
              <a:t/>
            </a:r>
            <a:br>
              <a:rPr lang="fr-FR" sz="3556" dirty="0" smtClean="0"/>
            </a:br>
            <a:r>
              <a:rPr lang="fr-FR" sz="3556" dirty="0" smtClean="0"/>
              <a:t>Cohérence de la PPE avec les </a:t>
            </a:r>
            <a:r>
              <a:rPr lang="fr-FR" sz="3556" dirty="0"/>
              <a:t>o</a:t>
            </a:r>
            <a:r>
              <a:rPr lang="fr-FR" sz="3556" dirty="0" smtClean="0"/>
              <a:t>bjectifs affichés : R</a:t>
            </a:r>
            <a:r>
              <a:rPr lang="fr-FR" sz="3600" dirty="0" smtClean="0"/>
              <a:t>é</a:t>
            </a:r>
            <a:r>
              <a:rPr lang="fr-FR" sz="3556" dirty="0" smtClean="0"/>
              <a:t>duction des </a:t>
            </a:r>
            <a:r>
              <a:rPr lang="fr-FR" sz="3600" dirty="0" smtClean="0"/>
              <a:t>é</a:t>
            </a:r>
            <a:r>
              <a:rPr lang="fr-FR" sz="3556" dirty="0" smtClean="0"/>
              <a:t>missions de CO2?</a:t>
            </a:r>
            <a:br>
              <a:rPr lang="fr-FR" sz="3556" dirty="0" smtClean="0"/>
            </a:br>
            <a:r>
              <a:rPr lang="fr-FR" sz="2222" i="1" dirty="0" smtClean="0"/>
              <a:t>Source Eurostat. Cour des Comptes</a:t>
            </a:r>
            <a:br>
              <a:rPr lang="fr-FR" sz="2222" i="1" dirty="0" smtClean="0"/>
            </a:br>
            <a:r>
              <a:rPr lang="fr-FR" sz="2222" i="1" dirty="0" smtClean="0"/>
              <a:t>Chiffres 2015</a:t>
            </a:r>
            <a:r>
              <a:rPr lang="fr-FR" dirty="0" smtClean="0"/>
              <a:t/>
            </a:r>
            <a:br>
              <a:rPr lang="fr-FR" dirty="0" smtClean="0"/>
            </a:br>
            <a:endParaRPr lang="fr-FR" dirty="0"/>
          </a:p>
        </p:txBody>
      </p:sp>
      <p:sp>
        <p:nvSpPr>
          <p:cNvPr id="3" name="Espace réservé du contenu 2"/>
          <p:cNvSpPr>
            <a:spLocks noGrp="1"/>
          </p:cNvSpPr>
          <p:nvPr>
            <p:ph idx="1"/>
          </p:nvPr>
        </p:nvSpPr>
        <p:spPr>
          <a:xfrm>
            <a:off x="457200" y="1600200"/>
            <a:ext cx="8229600" cy="4525963"/>
          </a:xfrm>
        </p:spPr>
        <p:txBody>
          <a:bodyPr/>
          <a:lstStyle/>
          <a:p>
            <a:pPr>
              <a:buNone/>
            </a:pPr>
            <a:endParaRPr lang="fr-FR" dirty="0" smtClean="0"/>
          </a:p>
          <a:p>
            <a:endParaRPr lang="fr-FR" dirty="0"/>
          </a:p>
        </p:txBody>
      </p:sp>
      <p:pic>
        <p:nvPicPr>
          <p:cNvPr id="5" name="Image 4" descr="Capture d’écran 2019-01-18 à 21.48.52.png"/>
          <p:cNvPicPr>
            <a:picLocks noChangeAspect="1"/>
          </p:cNvPicPr>
          <p:nvPr/>
        </p:nvPicPr>
        <p:blipFill>
          <a:blip r:embed="rId2"/>
          <a:stretch>
            <a:fillRect/>
          </a:stretch>
        </p:blipFill>
        <p:spPr>
          <a:xfrm>
            <a:off x="247650" y="2209800"/>
            <a:ext cx="8648700" cy="3048000"/>
          </a:xfrm>
          <a:prstGeom prst="rect">
            <a:avLst/>
          </a:prstGeom>
        </p:spPr>
      </p:pic>
      <p:sp>
        <p:nvSpPr>
          <p:cNvPr id="6" name="ZoneTexte 5"/>
          <p:cNvSpPr txBox="1"/>
          <p:nvPr/>
        </p:nvSpPr>
        <p:spPr>
          <a:xfrm>
            <a:off x="914400" y="5562600"/>
            <a:ext cx="7981950" cy="923330"/>
          </a:xfrm>
          <a:prstGeom prst="rect">
            <a:avLst/>
          </a:prstGeom>
          <a:noFill/>
        </p:spPr>
        <p:txBody>
          <a:bodyPr wrap="square" rtlCol="0">
            <a:spAutoFit/>
          </a:bodyPr>
          <a:lstStyle/>
          <a:p>
            <a:r>
              <a:rPr lang="fr-FR" dirty="0" smtClean="0"/>
              <a:t>La France est le pays le plus vertueux grâce à son énergie nucléaire. Est il judicieux de la réduire de près de 50%? </a:t>
            </a:r>
            <a:br>
              <a:rPr lang="fr-FR" dirty="0" smtClean="0"/>
            </a:br>
            <a:r>
              <a:rPr lang="fr-FR" dirty="0" smtClean="0"/>
              <a:t>L’Allemagne paye son abandon de l’Energie nucléaire.</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Remplacement du Nucléaire. </a:t>
            </a:r>
            <a:br>
              <a:rPr lang="fr-FR" sz="3200" dirty="0" smtClean="0"/>
            </a:br>
            <a:r>
              <a:rPr lang="fr-FR" sz="2800" dirty="0" smtClean="0"/>
              <a:t>Cout des Energies renouvelables</a:t>
            </a:r>
            <a:endParaRPr lang="fr-FR" sz="2800" dirty="0"/>
          </a:p>
        </p:txBody>
      </p:sp>
      <p:sp>
        <p:nvSpPr>
          <p:cNvPr id="3" name="Espace réservé du contenu 2"/>
          <p:cNvSpPr>
            <a:spLocks noGrp="1"/>
          </p:cNvSpPr>
          <p:nvPr>
            <p:ph idx="1"/>
          </p:nvPr>
        </p:nvSpPr>
        <p:spPr/>
        <p:txBody>
          <a:bodyPr>
            <a:normAutofit lnSpcReduction="10000"/>
          </a:bodyPr>
          <a:lstStyle/>
          <a:p>
            <a:r>
              <a:rPr lang="fr-FR" dirty="0" smtClean="0">
                <a:solidFill>
                  <a:schemeClr val="accent2"/>
                </a:solidFill>
              </a:rPr>
              <a:t>« Le vent, le soleil, la biomasse , c’est gratuit »</a:t>
            </a:r>
            <a:r>
              <a:rPr lang="fr-FR" dirty="0" smtClean="0"/>
              <a:t/>
            </a:r>
            <a:br>
              <a:rPr lang="fr-FR" dirty="0" smtClean="0"/>
            </a:br>
            <a:r>
              <a:rPr lang="fr-FR" dirty="0" smtClean="0"/>
              <a:t>    </a:t>
            </a:r>
            <a:r>
              <a:rPr lang="fr-FR" sz="2400" i="1" dirty="0" smtClean="0"/>
              <a:t>Nicolas Hulot. Emission « Politique » 22 Novembre 2018</a:t>
            </a:r>
          </a:p>
          <a:p>
            <a:r>
              <a:rPr lang="fr-FR" sz="2400" dirty="0" smtClean="0"/>
              <a:t>Plusieurs sources ont contribué ou contribueront au surcoût de l’énergie depuis ~20 ans:</a:t>
            </a:r>
            <a:br>
              <a:rPr lang="fr-FR" sz="2400" dirty="0" smtClean="0"/>
            </a:br>
            <a:r>
              <a:rPr lang="fr-FR" sz="2400" dirty="0" smtClean="0"/>
              <a:t>     </a:t>
            </a:r>
            <a:r>
              <a:rPr lang="fr-FR" sz="2400" dirty="0" err="1" smtClean="0"/>
              <a:t>Agrocarburants</a:t>
            </a:r>
            <a:endParaRPr lang="fr-FR" sz="2400" dirty="0" smtClean="0"/>
          </a:p>
          <a:p>
            <a:pPr>
              <a:buNone/>
            </a:pPr>
            <a:r>
              <a:rPr lang="fr-FR" sz="2400" dirty="0" smtClean="0"/>
              <a:t>          Subventions Eolien et solaire</a:t>
            </a:r>
            <a:br>
              <a:rPr lang="fr-FR" sz="2400" dirty="0" smtClean="0"/>
            </a:br>
            <a:r>
              <a:rPr lang="fr-FR" sz="2400" dirty="0" smtClean="0"/>
              <a:t>     Taxes sur les produits pétroliers et Taxe Carbone</a:t>
            </a:r>
            <a:br>
              <a:rPr lang="fr-FR" sz="2400" dirty="0" smtClean="0"/>
            </a:br>
            <a:r>
              <a:rPr lang="fr-FR" sz="2400" dirty="0" smtClean="0"/>
              <a:t>     Fermeture de centrales encore viables (Fessenheim, centrales à charbon, à gaz et à fuel)</a:t>
            </a:r>
            <a:br>
              <a:rPr lang="fr-FR" sz="2400" dirty="0" smtClean="0"/>
            </a:br>
            <a:r>
              <a:rPr lang="fr-FR" sz="2400" dirty="0" smtClean="0"/>
              <a:t>     Isolation des bâtiments et normes de construction..</a:t>
            </a:r>
            <a:br>
              <a:rPr lang="fr-FR" sz="2400" dirty="0" smtClean="0"/>
            </a:br>
            <a:r>
              <a:rPr lang="fr-FR" sz="2400" dirty="0" smtClean="0"/>
              <a:t>     ……</a:t>
            </a:r>
            <a:br>
              <a:rPr lang="fr-FR" sz="2400" dirty="0" smtClean="0"/>
            </a:br>
            <a:r>
              <a:rPr lang="fr-FR" sz="2400" dirty="0" smtClean="0"/>
              <a:t> </a:t>
            </a:r>
            <a:endParaRPr lang="fr-F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Agrocarburants</a:t>
            </a:r>
            <a:r>
              <a:rPr lang="fr-FR" dirty="0" smtClean="0"/>
              <a:t/>
            </a:r>
            <a:br>
              <a:rPr lang="fr-FR" dirty="0" smtClean="0"/>
            </a:br>
            <a:r>
              <a:rPr lang="fr-FR" sz="2667" i="1" dirty="0" smtClean="0"/>
              <a:t>(sources IFRAP Janvier 2018 et Cour des Comptes)</a:t>
            </a:r>
            <a:endParaRPr lang="fr-FR" sz="2667" i="1" dirty="0"/>
          </a:p>
        </p:txBody>
      </p:sp>
      <p:sp>
        <p:nvSpPr>
          <p:cNvPr id="3" name="Espace réservé du contenu 2"/>
          <p:cNvSpPr>
            <a:spLocks noGrp="1"/>
          </p:cNvSpPr>
          <p:nvPr>
            <p:ph idx="1"/>
          </p:nvPr>
        </p:nvSpPr>
        <p:spPr/>
        <p:txBody>
          <a:bodyPr/>
          <a:lstStyle/>
          <a:p>
            <a:r>
              <a:rPr lang="fr-FR" sz="2400" dirty="0" smtClean="0"/>
              <a:t>Moindre efficacité énergétique que le gasoil ou l’essence, =</a:t>
            </a:r>
            <a:r>
              <a:rPr lang="fr-FR" sz="2400" i="0" dirty="0" smtClean="0">
                <a:latin typeface="+mj-lt"/>
                <a:ea typeface="Lucida Grande"/>
                <a:cs typeface="Lucida Grande"/>
              </a:rPr>
              <a:t>consommation accrue.</a:t>
            </a:r>
          </a:p>
          <a:p>
            <a:r>
              <a:rPr lang="fr-FR" sz="2400" dirty="0" smtClean="0"/>
              <a:t>Destruction des forets tropicales (huile de palme) dénoncées par les ONG Ecologistes(!) </a:t>
            </a:r>
            <a:endParaRPr lang="fr-FR" sz="2400" dirty="0" smtClean="0">
              <a:latin typeface="+mj-lt"/>
            </a:endParaRPr>
          </a:p>
          <a:p>
            <a:r>
              <a:rPr lang="fr-FR" sz="2400" dirty="0" smtClean="0"/>
              <a:t>Taux d’inclusion augmenté de 2.5% en 2005 à 7.5% en 2018.</a:t>
            </a:r>
            <a:br>
              <a:rPr lang="fr-FR" sz="2400" dirty="0" smtClean="0"/>
            </a:br>
            <a:r>
              <a:rPr lang="fr-FR" sz="2400" b="1" dirty="0" smtClean="0">
                <a:solidFill>
                  <a:srgbClr val="C0504D"/>
                </a:solidFill>
              </a:rPr>
              <a:t>Surcoût</a:t>
            </a:r>
            <a:r>
              <a:rPr lang="fr-FR" sz="2400" dirty="0" smtClean="0"/>
              <a:t> de 600 Millions /an entre 2005 et 2016.selon la Cour des Comptes, porté </a:t>
            </a:r>
            <a:r>
              <a:rPr lang="fr-FR" sz="2400" b="1" dirty="0" smtClean="0">
                <a:solidFill>
                  <a:srgbClr val="C0504D"/>
                </a:solidFill>
              </a:rPr>
              <a:t>à 1.5 Milliards/an en 2018-2019 </a:t>
            </a:r>
          </a:p>
          <a:p>
            <a:pPr>
              <a:buNone/>
            </a:pPr>
            <a:r>
              <a:rPr lang="fr-FR" dirty="0" smtClean="0"/>
              <a:t/>
            </a:r>
            <a:br>
              <a:rPr lang="fr-FR" dirty="0" smtClean="0"/>
            </a:br>
            <a:r>
              <a:rPr lang="fr-FR" dirty="0" smtClean="0"/>
              <a:t> </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82762"/>
          </a:xfrm>
        </p:spPr>
        <p:txBody>
          <a:bodyPr>
            <a:normAutofit fontScale="90000"/>
          </a:bodyPr>
          <a:lstStyle/>
          <a:p>
            <a:r>
              <a:rPr lang="fr-FR" dirty="0" smtClean="0"/>
              <a:t>Taxes sur Carburants</a:t>
            </a:r>
            <a:br>
              <a:rPr lang="fr-FR" dirty="0" smtClean="0"/>
            </a:br>
            <a:r>
              <a:rPr lang="fr-FR" sz="3111" i="1" dirty="0" smtClean="0"/>
              <a:t>(source: Budget 2019)</a:t>
            </a:r>
            <a:br>
              <a:rPr lang="fr-FR" sz="3111" i="1" dirty="0" smtClean="0"/>
            </a:br>
            <a:r>
              <a:rPr lang="fr-FR" sz="3111" i="1" dirty="0" smtClean="0">
                <a:solidFill>
                  <a:srgbClr val="C0504D"/>
                </a:solidFill>
              </a:rPr>
              <a:t>De 30.3 Milliards en 2017 </a:t>
            </a:r>
            <a:r>
              <a:rPr lang="fr-FR" sz="3200" dirty="0" smtClean="0">
                <a:solidFill>
                  <a:srgbClr val="C0504D"/>
                </a:solidFill>
              </a:rPr>
              <a:t>à</a:t>
            </a:r>
            <a:r>
              <a:rPr lang="fr-FR" sz="3111" i="1" dirty="0" smtClean="0">
                <a:solidFill>
                  <a:srgbClr val="C0504D"/>
                </a:solidFill>
              </a:rPr>
              <a:t> 56 Milliards en 2020</a:t>
            </a:r>
            <a:br>
              <a:rPr lang="fr-FR" sz="3111" i="1" dirty="0" smtClean="0">
                <a:solidFill>
                  <a:srgbClr val="C0504D"/>
                </a:solidFill>
              </a:rPr>
            </a:br>
            <a:r>
              <a:rPr lang="fr-FR" sz="3111" i="1" dirty="0" smtClean="0">
                <a:solidFill>
                  <a:srgbClr val="C0504D"/>
                </a:solidFill>
              </a:rPr>
              <a:t>et 86 Milliards en 2022</a:t>
            </a:r>
            <a:r>
              <a:rPr lang="fr-FR" sz="3111" i="1" dirty="0" smtClean="0"/>
              <a:t>? </a:t>
            </a:r>
            <a:endParaRPr lang="fr-FR" sz="3111" i="1" dirty="0"/>
          </a:p>
        </p:txBody>
      </p:sp>
      <p:pic>
        <p:nvPicPr>
          <p:cNvPr id="4" name="Espace réservé du contenu 3" descr="Capture d’écran 2019-01-19 à 18.25.14.png"/>
          <p:cNvPicPr>
            <a:picLocks noGrp="1" noChangeAspect="1"/>
          </p:cNvPicPr>
          <p:nvPr>
            <p:ph idx="1"/>
          </p:nvPr>
        </p:nvPicPr>
        <p:blipFill>
          <a:blip r:embed="rId2"/>
          <a:srcRect b="15153"/>
          <a:stretch>
            <a:fillRect/>
          </a:stretch>
        </p:blipFill>
        <p:spPr>
          <a:xfrm>
            <a:off x="457200" y="2286000"/>
            <a:ext cx="7848600" cy="3733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Subventions en faveur du climat</a:t>
            </a:r>
            <a:br>
              <a:rPr lang="fr-FR" sz="2800" dirty="0" smtClean="0"/>
            </a:br>
            <a:r>
              <a:rPr lang="fr-FR" sz="2400" i="1" dirty="0" smtClean="0"/>
              <a:t>(source Budget 2019) </a:t>
            </a:r>
            <a:endParaRPr lang="fr-FR" sz="2400" i="1" dirty="0"/>
          </a:p>
        </p:txBody>
      </p:sp>
      <p:pic>
        <p:nvPicPr>
          <p:cNvPr id="4" name="Espace réservé du contenu 3" descr="Capture d’écran 2019-01-19 à 18.44.23.png"/>
          <p:cNvPicPr>
            <a:picLocks noGrp="1" noChangeAspect="1"/>
          </p:cNvPicPr>
          <p:nvPr>
            <p:ph idx="1"/>
          </p:nvPr>
        </p:nvPicPr>
        <p:blipFill>
          <a:blip r:embed="rId2"/>
          <a:stretch>
            <a:fillRect/>
          </a:stretch>
        </p:blipFill>
        <p:spPr>
          <a:xfrm>
            <a:off x="457200" y="1524000"/>
            <a:ext cx="8229600" cy="2677983"/>
          </a:xfrm>
        </p:spPr>
      </p:pic>
      <p:pic>
        <p:nvPicPr>
          <p:cNvPr id="6" name="Image 5" descr="Capture d’écran 2019-01-19 à 22.10.18.png"/>
          <p:cNvPicPr>
            <a:picLocks noChangeAspect="1"/>
          </p:cNvPicPr>
          <p:nvPr/>
        </p:nvPicPr>
        <p:blipFill>
          <a:blip r:embed="rId3"/>
          <a:srcRect b="19048"/>
          <a:stretch>
            <a:fillRect/>
          </a:stretch>
        </p:blipFill>
        <p:spPr>
          <a:xfrm>
            <a:off x="0" y="4419600"/>
            <a:ext cx="9144000" cy="1295400"/>
          </a:xfrm>
          <a:prstGeom prst="rect">
            <a:avLst/>
          </a:prstGeom>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16913</TotalTime>
  <Words>1266</Words>
  <Application>Microsoft Office PowerPoint</Application>
  <PresentationFormat>On-screen Show (4:3)</PresentationFormat>
  <Paragraphs>131</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Thème Office</vt:lpstr>
      <vt:lpstr>Slide 1</vt:lpstr>
      <vt:lpstr>Préambule</vt:lpstr>
      <vt:lpstr>Le Plan Pluriannuel de l’Energie  (Novembre 2018) </vt:lpstr>
      <vt:lpstr>PPE et coût de l’ énergie (source IFRAP Janvier 2018) </vt:lpstr>
      <vt:lpstr> Cohérence de la PPE avec les objectifs affichés : Réduction des émissions de CO2? Source Eurostat. Cour des Comptes Chiffres 2015 </vt:lpstr>
      <vt:lpstr>Remplacement du Nucléaire.  Cout des Energies renouvelables</vt:lpstr>
      <vt:lpstr>Agrocarburants (sources IFRAP Janvier 2018 et Cour des Comptes)</vt:lpstr>
      <vt:lpstr>Taxes sur Carburants (source: Budget 2019) De 30.3 Milliards en 2017 à 56 Milliards en 2020 et 86 Milliards en 2022? </vt:lpstr>
      <vt:lpstr>Subventions en faveur du climat (source Budget 2019) </vt:lpstr>
      <vt:lpstr>Le coût des énergies renouvelables (Source Cour des Comptes)</vt:lpstr>
      <vt:lpstr>Part des énergies renouvelables  dans la production Française (Source RTE 2018)</vt:lpstr>
      <vt:lpstr>Développement de l’ éolien et solaire (EnR)</vt:lpstr>
      <vt:lpstr>Développement de l’ éolien et solaire (EnR) A quel prix?</vt:lpstr>
      <vt:lpstr>Développement de l’ éolien et solaire (EnR) A quel prix?</vt:lpstr>
      <vt:lpstr>Développement de l’ éolien et solaire (EnR) A quel prix?</vt:lpstr>
      <vt:lpstr>Effet des taxes sur la consommation de carburant</vt:lpstr>
      <vt:lpstr>Effet du prix du carburant sur les émissions de CO2 </vt:lpstr>
      <vt:lpstr>Un gouvernement  à  l’ écoute des citoyens?</vt:lpstr>
      <vt:lpstr>Evolution du climat Preambule</vt:lpstr>
      <vt:lpstr>Composition de l’atmosphere</vt:lpstr>
      <vt:lpstr>Quel effet sur le climat?</vt:lpstr>
      <vt:lpstr>Au niveau mondial l’augmentation du CO2 depuis 1961 a permis de gagner 3000 Milliards de dollars en rendements accrus . ( source Craig Idso 2013) </vt:lpstr>
      <vt:lpstr>Slide 23</vt:lpstr>
      <vt:lpstr>Prédictions et Réalité sur l’ évolution du climat</vt:lpstr>
      <vt:lpstr>Le nuage de courbes qui résultent des modèles avec des projections d’augmentation de température de 0.5 deg à 2.5 deg, montre que nous sommes loin d’une certitude mathématique. Les mesures montrent que les températures sont stables depuis 15 ans.   </vt:lpstr>
      <vt:lpstr>Les modèles mathématiques du climat sont des ensembles d’ équations différentielles couplées, dont la solution dépend des conditions initiales, (Effet papillon) et de plus de 900 paramètres qu’il faut ajuster. Une variation de 1/1000 de ces paramètres donne des résultats totalement différents.</vt:lpstr>
      <vt:lpstr>Evolution historique du CO2 dans l’atmosphere. Depuis 1960 la variation est l’ordre de +0.5% par an.</vt:lpstr>
      <vt:lpstr>Slide 28</vt:lpstr>
      <vt:lpstr>Dans l’histoire de la Terre que l’on peut reconstituer par l’analyse des roches et sédiments, on constate l’absence de corrélation entre CO2 et température</vt:lpstr>
      <vt:lpstr>Variations naturelles du climat</vt:lpstr>
      <vt:lpstr>Variations longues de l’activite solaire</vt:lpstr>
      <vt:lpstr>Périodicité des Cycles solaires. On retrouve les cycles de 11 ans bien connus. Le cycle 21 autour de 1980 correspond à une période chaude, qui a déclenché les alarmes sur le climat. L’activite a décru depuis ~1995, ce qui correspond à la pause relative (voir diapo 23)   </vt:lpstr>
      <vt:lpstr>Le modèle prévoit un très fort refroidissement après le cycle 26 (~2030) qui devrait durer environ 30 ans. Ce refroidissement serait bien plus sévère que le « Petit Age de Glace » durant lequel la Tamise a été gelée sur plusieurs mètres d’ épaisseur.</vt:lpstr>
      <vt:lpstr>Dérèglement du climat…ou de la raison?</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Corine FARGE</dc:creator>
  <cp:lastModifiedBy> </cp:lastModifiedBy>
  <cp:revision>379</cp:revision>
  <dcterms:created xsi:type="dcterms:W3CDTF">2019-01-18T15:13:04Z</dcterms:created>
  <dcterms:modified xsi:type="dcterms:W3CDTF">2019-02-18T16:22:19Z</dcterms:modified>
</cp:coreProperties>
</file>